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7" r:id="rId1"/>
  </p:sldMasterIdLst>
  <p:notesMasterIdLst>
    <p:notesMasterId r:id="rId223"/>
  </p:notesMasterIdLst>
  <p:handoutMasterIdLst>
    <p:handoutMasterId r:id="rId224"/>
  </p:handoutMasterIdLst>
  <p:sldIdLst>
    <p:sldId id="1650" r:id="rId2"/>
    <p:sldId id="1467" r:id="rId3"/>
    <p:sldId id="1570" r:id="rId4"/>
    <p:sldId id="1142" r:id="rId5"/>
    <p:sldId id="1589" r:id="rId6"/>
    <p:sldId id="1571" r:id="rId7"/>
    <p:sldId id="1143" r:id="rId8"/>
    <p:sldId id="1480" r:id="rId9"/>
    <p:sldId id="1481" r:id="rId10"/>
    <p:sldId id="1482" r:id="rId11"/>
    <p:sldId id="1483" r:id="rId12"/>
    <p:sldId id="1588" r:id="rId13"/>
    <p:sldId id="1484" r:id="rId14"/>
    <p:sldId id="947" r:id="rId15"/>
    <p:sldId id="1687" r:id="rId16"/>
    <p:sldId id="1688" r:id="rId17"/>
    <p:sldId id="1695" r:id="rId18"/>
    <p:sldId id="1669" r:id="rId19"/>
    <p:sldId id="1670" r:id="rId20"/>
    <p:sldId id="1671" r:id="rId21"/>
    <p:sldId id="1672" r:id="rId22"/>
    <p:sldId id="1673" r:id="rId23"/>
    <p:sldId id="1674" r:id="rId24"/>
    <p:sldId id="1675" r:id="rId25"/>
    <p:sldId id="1689" r:id="rId26"/>
    <p:sldId id="1690" r:id="rId27"/>
    <p:sldId id="948" r:id="rId28"/>
    <p:sldId id="949" r:id="rId29"/>
    <p:sldId id="976" r:id="rId30"/>
    <p:sldId id="1499" r:id="rId31"/>
    <p:sldId id="1069" r:id="rId32"/>
    <p:sldId id="1678" r:id="rId33"/>
    <p:sldId id="1679" r:id="rId34"/>
    <p:sldId id="1680" r:id="rId35"/>
    <p:sldId id="1681" r:id="rId36"/>
    <p:sldId id="1684" r:id="rId37"/>
    <p:sldId id="1682" r:id="rId38"/>
    <p:sldId id="1683" r:id="rId39"/>
    <p:sldId id="1685" r:id="rId40"/>
    <p:sldId id="1686" r:id="rId41"/>
    <p:sldId id="1583" r:id="rId42"/>
    <p:sldId id="1509" r:id="rId43"/>
    <p:sldId id="1510" r:id="rId44"/>
    <p:sldId id="1070" r:id="rId45"/>
    <p:sldId id="1691" r:id="rId46"/>
    <p:sldId id="1693" r:id="rId47"/>
    <p:sldId id="1692" r:id="rId48"/>
    <p:sldId id="1071" r:id="rId49"/>
    <p:sldId id="1584" r:id="rId50"/>
    <p:sldId id="1587" r:id="rId51"/>
    <p:sldId id="1505" r:id="rId52"/>
    <p:sldId id="1553" r:id="rId53"/>
    <p:sldId id="1507" r:id="rId54"/>
    <p:sldId id="1508" r:id="rId55"/>
    <p:sldId id="1554" r:id="rId56"/>
    <p:sldId id="1555" r:id="rId57"/>
    <p:sldId id="1557" r:id="rId58"/>
    <p:sldId id="1558" r:id="rId59"/>
    <p:sldId id="1559" r:id="rId60"/>
    <p:sldId id="1560" r:id="rId61"/>
    <p:sldId id="1562" r:id="rId62"/>
    <p:sldId id="1564" r:id="rId63"/>
    <p:sldId id="1566" r:id="rId64"/>
    <p:sldId id="1696" r:id="rId65"/>
    <p:sldId id="1697" r:id="rId66"/>
    <p:sldId id="1698" r:id="rId67"/>
    <p:sldId id="1699" r:id="rId68"/>
    <p:sldId id="1700" r:id="rId69"/>
    <p:sldId id="1574" r:id="rId70"/>
    <p:sldId id="1666" r:id="rId71"/>
    <p:sldId id="1661" r:id="rId72"/>
    <p:sldId id="1667" r:id="rId73"/>
    <p:sldId id="1668" r:id="rId74"/>
    <p:sldId id="1662" r:id="rId75"/>
    <p:sldId id="1663" r:id="rId76"/>
    <p:sldId id="1664" r:id="rId77"/>
    <p:sldId id="1665" r:id="rId78"/>
    <p:sldId id="1653" r:id="rId79"/>
    <p:sldId id="1654" r:id="rId80"/>
    <p:sldId id="1655" r:id="rId81"/>
    <p:sldId id="1656" r:id="rId82"/>
    <p:sldId id="1657" r:id="rId83"/>
    <p:sldId id="1658" r:id="rId84"/>
    <p:sldId id="1659" r:id="rId85"/>
    <p:sldId id="1660" r:id="rId86"/>
    <p:sldId id="1575" r:id="rId87"/>
    <p:sldId id="1580" r:id="rId88"/>
    <p:sldId id="1648" r:id="rId89"/>
    <p:sldId id="1511" r:id="rId90"/>
    <p:sldId id="1074" r:id="rId91"/>
    <p:sldId id="1541" r:id="rId92"/>
    <p:sldId id="1540" r:id="rId93"/>
    <p:sldId id="1075" r:id="rId94"/>
    <p:sldId id="1076" r:id="rId95"/>
    <p:sldId id="1542" r:id="rId96"/>
    <p:sldId id="1077" r:id="rId97"/>
    <p:sldId id="1078" r:id="rId98"/>
    <p:sldId id="1079" r:id="rId99"/>
    <p:sldId id="1080" r:id="rId100"/>
    <p:sldId id="1514" r:id="rId101"/>
    <p:sldId id="1515" r:id="rId102"/>
    <p:sldId id="1516" r:id="rId103"/>
    <p:sldId id="1517" r:id="rId104"/>
    <p:sldId id="1518" r:id="rId105"/>
    <p:sldId id="1519" r:id="rId106"/>
    <p:sldId id="1520" r:id="rId107"/>
    <p:sldId id="1522" r:id="rId108"/>
    <p:sldId id="1523" r:id="rId109"/>
    <p:sldId id="1524" r:id="rId110"/>
    <p:sldId id="1527" r:id="rId111"/>
    <p:sldId id="1528" r:id="rId112"/>
    <p:sldId id="1529" r:id="rId113"/>
    <p:sldId id="1532" r:id="rId114"/>
    <p:sldId id="1512" r:id="rId115"/>
    <p:sldId id="1576" r:id="rId116"/>
    <p:sldId id="1577" r:id="rId117"/>
    <p:sldId id="1581" r:id="rId118"/>
    <p:sldId id="1533" r:id="rId119"/>
    <p:sldId id="1534" r:id="rId120"/>
    <p:sldId id="1572" r:id="rId121"/>
    <p:sldId id="1537" r:id="rId122"/>
    <p:sldId id="1538" r:id="rId123"/>
    <p:sldId id="1539" r:id="rId124"/>
    <p:sldId id="1205" r:id="rId125"/>
    <p:sldId id="1206" r:id="rId126"/>
    <p:sldId id="1543" r:id="rId127"/>
    <p:sldId id="1209" r:id="rId128"/>
    <p:sldId id="1211" r:id="rId129"/>
    <p:sldId id="1544" r:id="rId130"/>
    <p:sldId id="1545" r:id="rId131"/>
    <p:sldId id="1546" r:id="rId132"/>
    <p:sldId id="1547" r:id="rId133"/>
    <p:sldId id="1548" r:id="rId134"/>
    <p:sldId id="1549" r:id="rId135"/>
    <p:sldId id="1550" r:id="rId136"/>
    <p:sldId id="1551" r:id="rId137"/>
    <p:sldId id="1552" r:id="rId138"/>
    <p:sldId id="1213" r:id="rId139"/>
    <p:sldId id="1215" r:id="rId140"/>
    <p:sldId id="1216" r:id="rId141"/>
    <p:sldId id="1217" r:id="rId142"/>
    <p:sldId id="1218" r:id="rId143"/>
    <p:sldId id="1219" r:id="rId144"/>
    <p:sldId id="1241" r:id="rId145"/>
    <p:sldId id="1242" r:id="rId146"/>
    <p:sldId id="1245" r:id="rId147"/>
    <p:sldId id="1246" r:id="rId148"/>
    <p:sldId id="1247" r:id="rId149"/>
    <p:sldId id="1252" r:id="rId150"/>
    <p:sldId id="1253" r:id="rId151"/>
    <p:sldId id="1254" r:id="rId152"/>
    <p:sldId id="1256" r:id="rId153"/>
    <p:sldId id="1257" r:id="rId154"/>
    <p:sldId id="1261" r:id="rId155"/>
    <p:sldId id="1258" r:id="rId156"/>
    <p:sldId id="1259" r:id="rId157"/>
    <p:sldId id="1260" r:id="rId158"/>
    <p:sldId id="1262" r:id="rId159"/>
    <p:sldId id="1263" r:id="rId160"/>
    <p:sldId id="1265" r:id="rId161"/>
    <p:sldId id="1266" r:id="rId162"/>
    <p:sldId id="1267" r:id="rId163"/>
    <p:sldId id="1268" r:id="rId164"/>
    <p:sldId id="1269" r:id="rId165"/>
    <p:sldId id="1270" r:id="rId166"/>
    <p:sldId id="1569" r:id="rId167"/>
    <p:sldId id="1578" r:id="rId168"/>
    <p:sldId id="1579" r:id="rId169"/>
    <p:sldId id="1582" r:id="rId170"/>
    <p:sldId id="1585" r:id="rId171"/>
    <p:sldId id="1591" r:id="rId172"/>
    <p:sldId id="1592" r:id="rId173"/>
    <p:sldId id="1593" r:id="rId174"/>
    <p:sldId id="1594" r:id="rId175"/>
    <p:sldId id="1595" r:id="rId176"/>
    <p:sldId id="1607" r:id="rId177"/>
    <p:sldId id="1608" r:id="rId178"/>
    <p:sldId id="1610" r:id="rId179"/>
    <p:sldId id="1609" r:id="rId180"/>
    <p:sldId id="1596" r:id="rId181"/>
    <p:sldId id="1606" r:id="rId182"/>
    <p:sldId id="1597" r:id="rId183"/>
    <p:sldId id="1598" r:id="rId184"/>
    <p:sldId id="1613" r:id="rId185"/>
    <p:sldId id="1614" r:id="rId186"/>
    <p:sldId id="1615" r:id="rId187"/>
    <p:sldId id="1599" r:id="rId188"/>
    <p:sldId id="1616" r:id="rId189"/>
    <p:sldId id="1617" r:id="rId190"/>
    <p:sldId id="1633" r:id="rId191"/>
    <p:sldId id="1618" r:id="rId192"/>
    <p:sldId id="1600" r:id="rId193"/>
    <p:sldId id="1612" r:id="rId194"/>
    <p:sldId id="1611" r:id="rId195"/>
    <p:sldId id="1590" r:id="rId196"/>
    <p:sldId id="1619" r:id="rId197"/>
    <p:sldId id="1620" r:id="rId198"/>
    <p:sldId id="1621" r:id="rId199"/>
    <p:sldId id="1622" r:id="rId200"/>
    <p:sldId id="1623" r:id="rId201"/>
    <p:sldId id="1624" r:id="rId202"/>
    <p:sldId id="1625" r:id="rId203"/>
    <p:sldId id="1630" r:id="rId204"/>
    <p:sldId id="1631" r:id="rId205"/>
    <p:sldId id="1632" r:id="rId206"/>
    <p:sldId id="1651" r:id="rId207"/>
    <p:sldId id="1677" r:id="rId208"/>
    <p:sldId id="1634" r:id="rId209"/>
    <p:sldId id="1635" r:id="rId210"/>
    <p:sldId id="1636" r:id="rId211"/>
    <p:sldId id="1637" r:id="rId212"/>
    <p:sldId id="1638" r:id="rId213"/>
    <p:sldId id="1639" r:id="rId214"/>
    <p:sldId id="1640" r:id="rId215"/>
    <p:sldId id="1641" r:id="rId216"/>
    <p:sldId id="1642" r:id="rId217"/>
    <p:sldId id="1643" r:id="rId218"/>
    <p:sldId id="1644" r:id="rId219"/>
    <p:sldId id="1645" r:id="rId220"/>
    <p:sldId id="1646" r:id="rId221"/>
    <p:sldId id="1647" r:id="rId22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1650"/>
            <p14:sldId id="1467"/>
            <p14:sldId id="1570"/>
          </p14:sldIdLst>
        </p14:section>
        <p14:section name="Script" id="{7E191902-B90B-49CD-B1B8-30701DF64FF6}">
          <p14:sldIdLst>
            <p14:sldId id="1142"/>
            <p14:sldId id="1589"/>
            <p14:sldId id="1571"/>
            <p14:sldId id="1143"/>
          </p14:sldIdLst>
        </p14:section>
        <p14:section name="IO pipes" id="{736C93E4-4857-452D-ADDA-F02873C4D506}">
          <p14:sldIdLst>
            <p14:sldId id="1480"/>
            <p14:sldId id="1481"/>
            <p14:sldId id="1482"/>
            <p14:sldId id="1483"/>
            <p14:sldId id="1588"/>
            <p14:sldId id="1484"/>
            <p14:sldId id="947"/>
            <p14:sldId id="1687"/>
            <p14:sldId id="1688"/>
            <p14:sldId id="1695"/>
            <p14:sldId id="1669"/>
            <p14:sldId id="1670"/>
            <p14:sldId id="1671"/>
            <p14:sldId id="1672"/>
            <p14:sldId id="1673"/>
            <p14:sldId id="1674"/>
            <p14:sldId id="1675"/>
            <p14:sldId id="1689"/>
            <p14:sldId id="1690"/>
          </p14:sldIdLst>
        </p14:section>
        <p14:section name="Other" id="{8FE4CF89-7218-4519-8903-AC2065EE7473}">
          <p14:sldIdLst>
            <p14:sldId id="948"/>
            <p14:sldId id="949"/>
            <p14:sldId id="976"/>
            <p14:sldId id="1499"/>
            <p14:sldId id="1069"/>
            <p14:sldId id="1678"/>
            <p14:sldId id="1679"/>
            <p14:sldId id="1680"/>
            <p14:sldId id="1681"/>
            <p14:sldId id="1684"/>
            <p14:sldId id="1682"/>
            <p14:sldId id="1683"/>
            <p14:sldId id="1685"/>
            <p14:sldId id="1686"/>
            <p14:sldId id="1583"/>
            <p14:sldId id="1509"/>
            <p14:sldId id="1510"/>
            <p14:sldId id="1070"/>
            <p14:sldId id="1691"/>
            <p14:sldId id="1693"/>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696"/>
            <p14:sldId id="1697"/>
            <p14:sldId id="1698"/>
            <p14:sldId id="1699"/>
            <p14:sldId id="1700"/>
            <p14:sldId id="1574"/>
            <p14:sldId id="1666"/>
            <p14:sldId id="1661"/>
            <p14:sldId id="1667"/>
            <p14:sldId id="1668"/>
            <p14:sldId id="1662"/>
            <p14:sldId id="1663"/>
            <p14:sldId id="1664"/>
            <p14:sldId id="1665"/>
            <p14:sldId id="1653"/>
            <p14:sldId id="1654"/>
            <p14:sldId id="1655"/>
            <p14:sldId id="1656"/>
            <p14:sldId id="1657"/>
            <p14:sldId id="1658"/>
            <p14:sldId id="1659"/>
            <p14:sldId id="1660"/>
            <p14:sldId id="1575"/>
            <p14:sldId id="1580"/>
            <p14:sldId id="1648"/>
          </p14:sldIdLst>
        </p14:section>
        <p14:section name="Sed" id="{BBCE61DC-9EDD-4558-BC23-4B697E82639B}">
          <p14:sldIdLst>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576"/>
            <p14:sldId id="1577"/>
            <p14:sldId id="1581"/>
          </p14:sldIdLst>
        </p14:section>
        <p14:section name="Awk" id="{4F6A236A-C5AC-452E-A323-4DA44D474077}">
          <p14:sldIdLst>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578"/>
            <p14:sldId id="1579"/>
            <p14:sldId id="1582"/>
          </p14:sldIdLst>
        </p14:section>
        <p14:section name="Gnuplot" id="{E50016DD-0E61-4220-9645-0F99D326DE28}">
          <p14:sldIdLst>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Lst>
        </p14:section>
        <p14:section name="ImageMagick" id="{A2DEB82D-B981-4431-9039-D03E15E7B7DD}">
          <p14:sldIdLst>
            <p14:sldId id="1590"/>
            <p14:sldId id="1619"/>
            <p14:sldId id="1620"/>
            <p14:sldId id="1621"/>
            <p14:sldId id="1622"/>
            <p14:sldId id="1623"/>
            <p14:sldId id="1624"/>
            <p14:sldId id="1625"/>
            <p14:sldId id="1630"/>
            <p14:sldId id="1631"/>
            <p14:sldId id="1632"/>
          </p14:sldIdLst>
        </p14:section>
        <p14:section name="Old slides" id="{20854EE1-3F47-4D12-B7C3-056D56145B4C}">
          <p14:sldIdLst>
            <p14:sldId id="1651"/>
            <p14:sldId id="1677"/>
            <p14:sldId id="1634"/>
            <p14:sldId id="1635"/>
            <p14:sldId id="1636"/>
            <p14:sldId id="1637"/>
            <p14:sldId id="1638"/>
            <p14:sldId id="1639"/>
            <p14:sldId id="1640"/>
            <p14:sldId id="1641"/>
            <p14:sldId id="1642"/>
            <p14:sldId id="1643"/>
            <p14:sldId id="1644"/>
            <p14:sldId id="1645"/>
            <p14:sldId id="1646"/>
            <p14:sldId id="1647"/>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7" clrIdx="0">
    <p:extLst>
      <p:ext uri="{19B8F6BF-5375-455C-9EA6-DF929625EA0E}">
        <p15:presenceInfo xmlns:p15="http://schemas.microsoft.com/office/powerpoint/2012/main" userId="b602d378c858ce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13" autoAdjust="0"/>
    <p:restoredTop sz="94656" autoAdjust="0"/>
  </p:normalViewPr>
  <p:slideViewPr>
    <p:cSldViewPr snapToObjects="1" showGuides="1">
      <p:cViewPr varScale="1">
        <p:scale>
          <a:sx n="72" d="100"/>
          <a:sy n="72" d="100"/>
        </p:scale>
        <p:origin x="1344" y="60"/>
      </p:cViewPr>
      <p:guideLst>
        <p:guide orient="horz" pos="3294"/>
        <p:guide pos="5602"/>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2/12/2022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2/12/2022</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019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296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5277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5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27</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28</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68</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92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95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100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101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102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104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105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106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107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108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109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12</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08849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110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111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112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129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130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131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135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136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137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144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145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146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147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148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150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152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155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156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157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158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14</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159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209</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8A6842-4E3B-45C7-ACFA-0871BE14038E}" type="slidenum">
              <a:rPr lang="en-US" altLang="en-US"/>
              <a:pPr/>
              <a:t>210</a:t>
            </a:fld>
            <a:endParaRPr lang="en-US" altLang="en-US"/>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3692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89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89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54F5823-8313-4FEB-8B91-0AA24BC5A9FA}" type="slidenum">
              <a:rPr lang="en-US" altLang="en-US" sz="1300"/>
              <a:pPr algn="r"/>
              <a:t>216</a:t>
            </a:fld>
            <a:endParaRPr lang="en-US" altLang="en-US" sz="1300"/>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73526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09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09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348C925-0C1F-4A7B-9CF4-F74601537BB7}" type="slidenum">
              <a:rPr lang="en-US" altLang="en-US" sz="1300"/>
              <a:pPr algn="r"/>
              <a:t>217</a:t>
            </a:fld>
            <a:endParaRPr lang="en-US" altLang="en-US" sz="1300"/>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30748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txBox="1">
            <a:spLocks noGrp="1"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15715" name="Rectangle 6"/>
          <p:cNvSpPr txBox="1">
            <a:spLocks noGrp="1" noChangeArrowheads="1"/>
          </p:cNvSpPr>
          <p:nvPr/>
        </p:nvSpPr>
        <p:spPr bwMode="auto">
          <a:xfrm>
            <a:off x="0"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1571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4910BE-723B-468E-BD85-E70A752CD1F8}" type="slidenum">
              <a:rPr lang="en-US" altLang="en-US" sz="1300"/>
              <a:pPr algn="r"/>
              <a:t>218</a:t>
            </a:fld>
            <a:endParaRPr lang="en-US" altLang="en-US" sz="1300"/>
          </a:p>
        </p:txBody>
      </p:sp>
      <p:sp>
        <p:nvSpPr>
          <p:cNvPr id="115717" name="Rectangle 2"/>
          <p:cNvSpPr>
            <a:spLocks noGrp="1" noRot="1" noChangeAspect="1" noChangeArrowheads="1" noTextEdit="1"/>
          </p:cNvSpPr>
          <p:nvPr>
            <p:ph type="sldImg"/>
          </p:nvPr>
        </p:nvSpPr>
        <p:spPr>
          <a:ln/>
        </p:spPr>
      </p:sp>
      <p:sp>
        <p:nvSpPr>
          <p:cNvPr id="1157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0417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6937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8213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2/12/2022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2/12/2022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2/12/2022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2/12/2022</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2/12/2022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2/12/2022</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2/12/2022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2/12/2022</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2/12/2022</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10.xml"/><Relationship Id="rId4" Type="http://schemas.openxmlformats.org/officeDocument/2006/relationships/hyperlink" Target="https://stackoverflow.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10.xml"/><Relationship Id="rId4" Type="http://schemas.openxmlformats.org/officeDocument/2006/relationships/hyperlink" Target="file:///E:\Computers\Languages\Awk\nawk\nawk_13.html"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10.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sites.google.com/site/magselwakuleuven/downloads/lp_sys" TargetMode="External"/><Relationship Id="rId2" Type="http://schemas.openxmlformats.org/officeDocument/2006/relationships/hyperlink" Target="https://sites.google.com/site/magselwakuleuven/downloads/lp_hpcinfo" TargetMode="Externa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4" Type="http://schemas.openxmlformats.org/officeDocument/2006/relationships/hyperlink" Target="https://www.imagemagick.org/script/examples.php"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 Id="rId4" Type="http://schemas.openxmlformats.org/officeDocument/2006/relationships/hyperlink" Target="https://www.imagemagick.org/script/examples.php"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207.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sites.google.com/site/magselwakuleuven/downloads/ex1.fa" TargetMode="External"/><Relationship Id="rId1" Type="http://schemas.openxmlformats.org/officeDocument/2006/relationships/slideLayout" Target="../slideLayouts/slideLayout3.xml"/><Relationship Id="rId5" Type="http://schemas.openxmlformats.org/officeDocument/2006/relationships/hyperlink" Target="https://sites.google.com/site/magselwakuleuven/downloads/20170601" TargetMode="External"/><Relationship Id="rId4" Type="http://schemas.openxmlformats.org/officeDocument/2006/relationships/hyperlink" Target="https://sites.google.com/site/magselwakuleuven/downloads/lp_hpcinfo"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58.wmf"/><Relationship Id="rId4" Type="http://schemas.openxmlformats.org/officeDocument/2006/relationships/oleObject" Target="../embeddings/oleObject1.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8875" y="2098844"/>
            <a:ext cx="4644352" cy="836944"/>
          </a:xfrm>
        </p:spPr>
        <p:txBody>
          <a:bodyPr/>
          <a:lstStyle/>
          <a:p>
            <a:r>
              <a:rPr lang="nl-BE" sz="4200" dirty="0"/>
              <a:t>Linux</a:t>
            </a:r>
            <a:r>
              <a:rPr lang="pl-PL" sz="4200" dirty="0"/>
              <a:t> </a:t>
            </a:r>
            <a:r>
              <a:rPr lang="pl-PL" sz="4200" dirty="0" err="1"/>
              <a:t>tools</a:t>
            </a:r>
            <a:endParaRPr lang="nl-BE" sz="4200" dirty="0"/>
          </a:p>
        </p:txBody>
      </p:sp>
      <p:sp>
        <p:nvSpPr>
          <p:cNvPr id="3" name="Ondertitel 2"/>
          <p:cNvSpPr>
            <a:spLocks noGrp="1"/>
          </p:cNvSpPr>
          <p:nvPr>
            <p:ph type="subTitle" idx="1"/>
          </p:nvPr>
        </p:nvSpPr>
        <p:spPr>
          <a:xfrm>
            <a:off x="1852933" y="3783434"/>
            <a:ext cx="4500336" cy="1080000"/>
          </a:xfrm>
        </p:spPr>
        <p:txBody>
          <a:bodyPr/>
          <a:lstStyle/>
          <a:p>
            <a:r>
              <a:rPr lang="pl-PL" dirty="0"/>
              <a:t>Mag Selwa</a:t>
            </a:r>
            <a:r>
              <a:rPr lang="en-US" dirty="0"/>
              <a:t>, Geert Jan Bex</a:t>
            </a:r>
            <a:endParaRPr lang="pl-PL" dirty="0"/>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dirty="0"/>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8074" y="1196752"/>
            <a:ext cx="1564594" cy="172819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923928" y="-167610"/>
            <a:ext cx="4459233" cy="1249683"/>
            <a:chOff x="4788024" y="-21230"/>
            <a:chExt cx="4459233" cy="1249683"/>
          </a:xfrm>
        </p:grpSpPr>
        <p:sp>
          <p:nvSpPr>
            <p:cNvPr id="13" name="Rectangle 12"/>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992" y="3384376"/>
            <a:ext cx="3501008" cy="3501008"/>
          </a:xfrm>
          <a:prstGeom prst="rect">
            <a:avLst/>
          </a:prstGeom>
        </p:spPr>
      </p:pic>
    </p:spTree>
    <p:extLst>
      <p:ext uri="{BB962C8B-B14F-4D97-AF65-F5344CB8AC3E}">
        <p14:creationId xmlns:p14="http://schemas.microsoft.com/office/powerpoint/2010/main" val="1619239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marL="0" indent="0"/>
            <a:r>
              <a:rPr lang="en-US" altLang="en-US"/>
              <a:t>Sed Usage</a:t>
            </a:r>
          </a:p>
        </p:txBody>
      </p:sp>
      <p:sp>
        <p:nvSpPr>
          <p:cNvPr id="206851" name="Rectangle 3"/>
          <p:cNvSpPr>
            <a:spLocks noGrp="1" noChangeArrowheads="1"/>
          </p:cNvSpPr>
          <p:nvPr>
            <p:ph type="body" idx="1"/>
          </p:nvPr>
        </p:nvSpPr>
        <p:spPr/>
        <p:txBody>
          <a:bodyPr/>
          <a:lstStyle/>
          <a:p>
            <a:pPr marL="174625" indent="-174625"/>
            <a:r>
              <a:rPr lang="en-US" altLang="en-US" dirty="0"/>
              <a:t>Edit </a:t>
            </a:r>
            <a:r>
              <a:rPr lang="en-US" altLang="en-US" dirty="0">
                <a:solidFill>
                  <a:srgbClr val="3366FF"/>
                </a:solidFill>
              </a:rPr>
              <a:t>files too large</a:t>
            </a:r>
            <a:r>
              <a:rPr lang="en-US" altLang="en-US" dirty="0"/>
              <a:t> for interactive editing</a:t>
            </a:r>
          </a:p>
          <a:p>
            <a:pPr marL="174625" indent="-174625"/>
            <a:endParaRPr lang="en-US" altLang="en-US" dirty="0"/>
          </a:p>
          <a:p>
            <a:pPr marL="174625" indent="-174625"/>
            <a:r>
              <a:rPr lang="en-US" altLang="en-US" dirty="0"/>
              <a:t>Edit any size files where </a:t>
            </a:r>
            <a:r>
              <a:rPr lang="en-US" altLang="en-US" dirty="0">
                <a:solidFill>
                  <a:srgbClr val="3366FF"/>
                </a:solidFill>
              </a:rPr>
              <a:t>editing sequence is too complicated</a:t>
            </a:r>
            <a:r>
              <a:rPr lang="en-US" altLang="en-US" dirty="0"/>
              <a:t> to type in interactive mode</a:t>
            </a:r>
          </a:p>
          <a:p>
            <a:pPr marL="174625" indent="-174625"/>
            <a:endParaRPr lang="en-US" altLang="en-US" dirty="0"/>
          </a:p>
          <a:p>
            <a:pPr marL="174625" indent="-174625"/>
            <a:r>
              <a:rPr lang="en-US" altLang="en-US" dirty="0"/>
              <a:t>Perform </a:t>
            </a:r>
            <a:r>
              <a:rPr lang="en-US" altLang="en-US" dirty="0">
                <a:solidFill>
                  <a:srgbClr val="3366FF"/>
                </a:solidFill>
              </a:rPr>
              <a:t>“multiple global” editing</a:t>
            </a:r>
            <a:r>
              <a:rPr lang="en-US" altLang="en-US" dirty="0"/>
              <a:t> functions efficiently in one pass through the input</a:t>
            </a:r>
          </a:p>
          <a:p>
            <a:pPr marL="174625" indent="-174625"/>
            <a:endParaRPr lang="en-US" altLang="en-US" dirty="0"/>
          </a:p>
          <a:p>
            <a:pPr marL="174625" indent="-174625"/>
            <a:r>
              <a:rPr lang="en-US" altLang="en-US" dirty="0"/>
              <a:t>Edit </a:t>
            </a:r>
            <a:r>
              <a:rPr lang="en-US" altLang="en-US" dirty="0">
                <a:solidFill>
                  <a:srgbClr val="3366FF"/>
                </a:solidFill>
              </a:rPr>
              <a:t>multiples files</a:t>
            </a:r>
            <a:r>
              <a:rPr lang="en-US" altLang="en-US" dirty="0"/>
              <a:t> automatically</a:t>
            </a:r>
          </a:p>
          <a:p>
            <a:pPr marL="174625" indent="-174625"/>
            <a:endParaRPr lang="en-US" altLang="en-US" dirty="0"/>
          </a:p>
          <a:p>
            <a:pPr marL="174625" indent="-174625"/>
            <a:r>
              <a:rPr lang="en-US" altLang="en-US" dirty="0"/>
              <a:t>Good tool for </a:t>
            </a:r>
            <a:r>
              <a:rPr lang="en-US" altLang="en-US" dirty="0">
                <a:solidFill>
                  <a:srgbClr val="3366FF"/>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p:txBody>
          <a:bodyPr/>
          <a:lstStyle/>
          <a:p>
            <a:r>
              <a:rPr lang="en-US" altLang="en-US"/>
              <a:t>Conceptual overview</a:t>
            </a:r>
          </a:p>
        </p:txBody>
      </p:sp>
      <p:sp>
        <p:nvSpPr>
          <p:cNvPr id="209925" name="Rectangle 5"/>
          <p:cNvSpPr>
            <a:spLocks noGrp="1" noChangeArrowheads="1"/>
          </p:cNvSpPr>
          <p:nvPr>
            <p:ph type="body" idx="1"/>
          </p:nvPr>
        </p:nvSpPr>
        <p:spPr/>
        <p:txBody>
          <a:bodyPr/>
          <a:lstStyle/>
          <a:p>
            <a:r>
              <a:rPr lang="en-US" altLang="en-US" sz="2000" dirty="0"/>
              <a:t>A </a:t>
            </a:r>
            <a:r>
              <a:rPr lang="en-US" altLang="en-US" sz="2000" dirty="0">
                <a:solidFill>
                  <a:srgbClr val="3366FF"/>
                </a:solidFill>
              </a:rPr>
              <a:t>script</a:t>
            </a:r>
            <a:r>
              <a:rPr lang="en-US" altLang="en-US" sz="2000" dirty="0"/>
              <a:t> is read which contains </a:t>
            </a:r>
            <a:r>
              <a:rPr lang="en-US" altLang="en-US" sz="2000" dirty="0">
                <a:solidFill>
                  <a:srgbClr val="3366FF"/>
                </a:solidFill>
              </a:rPr>
              <a:t>a list of editing commands</a:t>
            </a:r>
          </a:p>
          <a:p>
            <a:pPr lvl="1"/>
            <a:r>
              <a:rPr lang="en-US" altLang="en-US" sz="2000" dirty="0"/>
              <a:t>Can be specified in a </a:t>
            </a:r>
            <a:r>
              <a:rPr lang="en-US" altLang="en-US" sz="2000" dirty="0">
                <a:solidFill>
                  <a:srgbClr val="3366FF"/>
                </a:solidFill>
              </a:rPr>
              <a:t>file or as an argument</a:t>
            </a:r>
          </a:p>
          <a:p>
            <a:r>
              <a:rPr lang="en-US" altLang="en-US" sz="2000" dirty="0"/>
              <a:t>Before any editing is done, </a:t>
            </a:r>
            <a:r>
              <a:rPr lang="en-US" altLang="en-US" sz="2000" dirty="0">
                <a:solidFill>
                  <a:srgbClr val="3366FF"/>
                </a:solidFill>
              </a:rPr>
              <a:t>all editing commands are compiled</a:t>
            </a:r>
            <a:r>
              <a:rPr lang="en-US" altLang="en-US" sz="2000" dirty="0"/>
              <a:t> 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3366FF"/>
                </a:solidFill>
              </a:rPr>
              <a:t>applied in order to each input line</a:t>
            </a:r>
            <a:r>
              <a:rPr lang="en-US" altLang="en-US" sz="2000" dirty="0"/>
              <a:t>.</a:t>
            </a:r>
          </a:p>
          <a:p>
            <a:r>
              <a:rPr lang="en-US" altLang="en-US" sz="2000" dirty="0"/>
              <a:t>If a command changes the input, </a:t>
            </a:r>
            <a:r>
              <a:rPr lang="en-US" altLang="en-US" sz="2000" dirty="0">
                <a:solidFill>
                  <a:srgbClr val="3366FF"/>
                </a:solidFill>
              </a:rPr>
              <a:t>subsequent command address will be applied to the current (modified) line</a:t>
            </a:r>
            <a:r>
              <a:rPr lang="en-US" altLang="en-US" sz="2000" dirty="0"/>
              <a:t> in the pattern space, not the original input line.</a:t>
            </a:r>
          </a:p>
          <a:p>
            <a:r>
              <a:rPr lang="en-US" altLang="en-US" sz="2000" dirty="0"/>
              <a:t>The </a:t>
            </a:r>
            <a:r>
              <a:rPr lang="en-US" altLang="en-US" sz="2000" dirty="0">
                <a:solidFill>
                  <a:srgbClr val="3366FF"/>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3366FF"/>
                </a:solidFill>
              </a:rPr>
              <a:t>results are sent to standard output</a:t>
            </a:r>
            <a:r>
              <a:rPr lang="en-US" altLang="en-US" sz="2000" dirty="0"/>
              <a:t> (but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p:txBody>
          <a:bodyPr/>
          <a:lstStyle/>
          <a:p>
            <a:endParaRPr lang="en-US" altLang="en-US" dirty="0"/>
          </a:p>
          <a:p>
            <a:r>
              <a:rPr lang="en-US" altLang="en-US" dirty="0" err="1">
                <a:solidFill>
                  <a:srgbClr val="3366FF"/>
                </a:solidFill>
              </a:rPr>
              <a:t>sed</a:t>
            </a:r>
            <a:r>
              <a:rPr lang="en-US" altLang="en-US" dirty="0">
                <a:solidFill>
                  <a:srgbClr val="3366FF"/>
                </a:solidFill>
              </a:rPr>
              <a:t> [-n] [-e] [‘command’] [file…] </a:t>
            </a:r>
          </a:p>
          <a:p>
            <a:endParaRPr lang="en-US" altLang="en-US" dirty="0"/>
          </a:p>
          <a:p>
            <a:r>
              <a:rPr lang="en-US" altLang="en-US" dirty="0" err="1">
                <a:solidFill>
                  <a:srgbClr val="3366FF"/>
                </a:solidFill>
              </a:rPr>
              <a:t>sed</a:t>
            </a:r>
            <a:r>
              <a:rPr lang="en-US" altLang="en-US" dirty="0">
                <a:solidFill>
                  <a:srgbClr val="3366FF"/>
                </a:solidFill>
              </a:rPr>
              <a:t> [-n] [-f </a:t>
            </a:r>
            <a:r>
              <a:rPr lang="en-US" altLang="en-US" dirty="0" err="1">
                <a:solidFill>
                  <a:srgbClr val="3366FF"/>
                </a:solidFill>
              </a:rPr>
              <a:t>scriptfile</a:t>
            </a:r>
            <a:r>
              <a:rPr lang="en-US" altLang="en-US" dirty="0">
                <a:solidFill>
                  <a:srgbClr val="3366FF"/>
                </a:solidFill>
              </a:rPr>
              <a:t>] [file…]</a:t>
            </a:r>
          </a:p>
          <a:p>
            <a:endParaRPr lang="en-US" altLang="en-US" dirty="0"/>
          </a:p>
          <a:p>
            <a:r>
              <a:rPr lang="en-US" altLang="en-US" dirty="0">
                <a:solidFill>
                  <a:srgbClr val="3366FF"/>
                </a:solidFill>
              </a:rPr>
              <a:t>-n</a:t>
            </a:r>
            <a:r>
              <a:rPr lang="en-US" altLang="en-US" dirty="0"/>
              <a:t> - only print lines specified with the print command (or the ‘p’ flag of the substitute (‘s’) command)</a:t>
            </a:r>
          </a:p>
          <a:p>
            <a:r>
              <a:rPr lang="en-US" altLang="en-US" dirty="0">
                <a:solidFill>
                  <a:srgbClr val="3366FF"/>
                </a:solidFill>
              </a:rPr>
              <a:t>-f</a:t>
            </a:r>
            <a:r>
              <a:rPr lang="en-US" altLang="en-US" dirty="0"/>
              <a:t> </a:t>
            </a:r>
            <a:r>
              <a:rPr lang="en-US" altLang="en-US" dirty="0" err="1"/>
              <a:t>scriptfile</a:t>
            </a:r>
            <a:r>
              <a:rPr lang="en-US" altLang="en-US" dirty="0"/>
              <a:t> - next argument is a filename containing editing commands</a:t>
            </a:r>
          </a:p>
          <a:p>
            <a:r>
              <a:rPr lang="en-US" altLang="en-US" dirty="0">
                <a:solidFill>
                  <a:srgbClr val="3366FF"/>
                </a:solidFill>
              </a:rPr>
              <a:t>-e</a:t>
            </a:r>
            <a:r>
              <a:rPr lang="en-US" altLang="en-US" dirty="0"/>
              <a:t> command - the next argument is an editing command rather than a filename, useful if multiple commands are specified</a:t>
            </a:r>
          </a:p>
        </p:txBody>
      </p:sp>
      <p:sp>
        <p:nvSpPr>
          <p:cNvPr id="210948" name="Rectangle 4"/>
          <p:cNvSpPr>
            <a:spLocks noGrp="1" noChangeArrowheads="1"/>
          </p:cNvSpPr>
          <p:nvPr>
            <p:ph type="title"/>
          </p:nvPr>
        </p:nvSpPr>
        <p:spPr/>
        <p:txBody>
          <a:bodyPr/>
          <a:lstStyle/>
          <a:p>
            <a:r>
              <a:rPr lang="en-US" altLang="en-US"/>
              <a:t>sed Syntax</a:t>
            </a:r>
          </a:p>
        </p:txBody>
      </p:sp>
    </p:spTree>
    <p:extLst>
      <p:ext uri="{BB962C8B-B14F-4D97-AF65-F5344CB8AC3E}">
        <p14:creationId xmlns:p14="http://schemas.microsoft.com/office/powerpoint/2010/main" val="34833229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eaLnBrk="1" fontAlgn="auto" hangingPunct="1">
              <a:spcAft>
                <a:spcPts val="0"/>
              </a:spcAft>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103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p:txBody>
          <a:bodyPr/>
          <a:lstStyle/>
          <a:p>
            <a:r>
              <a:rPr lang="en-US" altLang="en-US"/>
              <a:t>Commands</a:t>
            </a:r>
          </a:p>
        </p:txBody>
      </p:sp>
      <p:sp>
        <p:nvSpPr>
          <p:cNvPr id="218117" name="Rectangle 5"/>
          <p:cNvSpPr>
            <a:spLocks noGrp="1" noChangeArrowheads="1"/>
          </p:cNvSpPr>
          <p:nvPr>
            <p:ph type="body" idx="1"/>
          </p:nvPr>
        </p:nvSpPr>
        <p:spPr/>
        <p:txBody>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3366FF"/>
                </a:solidFill>
              </a:rPr>
              <a:t>Deletion: d</a:t>
            </a:r>
          </a:p>
          <a:p>
            <a:pPr>
              <a:buFontTx/>
              <a:buNone/>
            </a:pPr>
            <a:r>
              <a:rPr lang="en-US" altLang="en-US" dirty="0">
                <a:solidFill>
                  <a:srgbClr val="FF0066"/>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540000" y="1196752"/>
            <a:ext cx="8604000" cy="4428000"/>
          </a:xfrm>
        </p:spPr>
        <p:txBody>
          <a:bodyPr/>
          <a:lstStyle/>
          <a:p>
            <a:pPr>
              <a:buFontTx/>
              <a:buNone/>
            </a:pPr>
            <a:r>
              <a:rPr lang="pl-PL" altLang="en-US" sz="2000" dirty="0">
                <a:solidFill>
                  <a:srgbClr val="FF0066"/>
                </a:solidFill>
              </a:rPr>
              <a:t>d  </a:t>
            </a:r>
            <a:r>
              <a:rPr lang="en-US" altLang="en-US" sz="2000" dirty="0"/>
              <a:t>		</a:t>
            </a:r>
            <a:r>
              <a:rPr lang="pl-PL" altLang="en-US" sz="2000" dirty="0"/>
              <a:t>	</a:t>
            </a:r>
            <a:r>
              <a:rPr lang="en-US" altLang="en-US" sz="2000" dirty="0"/>
              <a:t>deletes all lines</a:t>
            </a:r>
          </a:p>
          <a:p>
            <a:pPr>
              <a:buFontTx/>
              <a:buNone/>
            </a:pPr>
            <a:r>
              <a:rPr lang="en-US" altLang="en-US" sz="2000" dirty="0">
                <a:solidFill>
                  <a:srgbClr val="FF0066"/>
                </a:solidFill>
              </a:rPr>
              <a:t>6d</a:t>
            </a:r>
            <a:r>
              <a:rPr lang="en-US" altLang="en-US" sz="2000" dirty="0"/>
              <a:t>		</a:t>
            </a:r>
            <a:r>
              <a:rPr lang="pl-PL" altLang="en-US" sz="2000" dirty="0"/>
              <a:t>	</a:t>
            </a:r>
            <a:r>
              <a:rPr lang="en-US" altLang="en-US" sz="2000" dirty="0"/>
              <a:t>deletes line 6</a:t>
            </a:r>
          </a:p>
          <a:p>
            <a:pPr>
              <a:buFontTx/>
              <a:buNone/>
            </a:pPr>
            <a:r>
              <a:rPr lang="en-US" altLang="en-US" sz="2000" dirty="0">
                <a:solidFill>
                  <a:srgbClr val="FF0066"/>
                </a:solidFill>
              </a:rPr>
              <a:t>/^$/d</a:t>
            </a:r>
            <a:r>
              <a:rPr lang="en-US" altLang="en-US" sz="2000" dirty="0"/>
              <a:t>		deletes all blank lines</a:t>
            </a:r>
          </a:p>
          <a:p>
            <a:pPr>
              <a:buFontTx/>
              <a:buNone/>
            </a:pPr>
            <a:r>
              <a:rPr lang="en-US" altLang="en-US" sz="2000" dirty="0">
                <a:solidFill>
                  <a:srgbClr val="FF0066"/>
                </a:solidFill>
              </a:rPr>
              <a:t>1,10d</a:t>
            </a:r>
            <a:r>
              <a:rPr lang="en-US" altLang="en-US" sz="2000" dirty="0"/>
              <a:t>		deletes lines 1 through 10</a:t>
            </a:r>
          </a:p>
          <a:p>
            <a:pPr>
              <a:buFontTx/>
              <a:buNone/>
            </a:pPr>
            <a:r>
              <a:rPr lang="en-US" altLang="en-US" sz="2000" dirty="0">
                <a:solidFill>
                  <a:srgbClr val="FF0066"/>
                </a:solidFill>
              </a:rPr>
              <a:t>1,/^$/d</a:t>
            </a:r>
            <a:r>
              <a:rPr lang="en-US" altLang="en-US" sz="2000" dirty="0"/>
              <a:t>		deletes from line 1 through the first blank line</a:t>
            </a:r>
          </a:p>
          <a:p>
            <a:pPr>
              <a:buFontTx/>
              <a:buNone/>
            </a:pPr>
            <a:r>
              <a:rPr lang="en-US" altLang="en-US" sz="2000" dirty="0">
                <a:solidFill>
                  <a:srgbClr val="FF0066"/>
                </a:solidFill>
              </a:rPr>
              <a:t>/^$/,$d</a:t>
            </a:r>
            <a:r>
              <a:rPr lang="en-US" altLang="en-US" sz="2000" dirty="0"/>
              <a:t>		deletes from the first blank line through 					the last line of the file</a:t>
            </a:r>
          </a:p>
          <a:p>
            <a:pPr>
              <a:buFontTx/>
              <a:buNone/>
            </a:pPr>
            <a:r>
              <a:rPr lang="en-US" altLang="en-US" sz="2000" dirty="0">
                <a:solidFill>
                  <a:srgbClr val="FF0066"/>
                </a:solidFill>
              </a:rPr>
              <a:t>/^$/,10d</a:t>
            </a:r>
            <a:r>
              <a:rPr lang="en-US" altLang="en-US" sz="2000" dirty="0"/>
              <a:t>		deletes from the first blank line through line 10</a:t>
            </a:r>
          </a:p>
          <a:p>
            <a:pPr>
              <a:buFontTx/>
              <a:buNone/>
            </a:pPr>
            <a:r>
              <a:rPr lang="en-US" altLang="en-US" sz="2000" dirty="0">
                <a:solidFill>
                  <a:srgbClr val="FF0066"/>
                </a:solidFill>
              </a:rPr>
              <a:t>/^</a:t>
            </a:r>
            <a:r>
              <a:rPr lang="en-US" altLang="en-US" sz="2000" dirty="0" err="1">
                <a:solidFill>
                  <a:srgbClr val="FF0066"/>
                </a:solidFill>
              </a:rPr>
              <a:t>ya</a:t>
            </a:r>
            <a:r>
              <a:rPr lang="en-US" altLang="en-US" sz="2000" dirty="0">
                <a:solidFill>
                  <a:srgbClr val="FF0066"/>
                </a:solidFill>
              </a:rPr>
              <a:t>*y/,/[0-9]$/d</a:t>
            </a:r>
            <a:r>
              <a:rPr lang="en-US" altLang="en-US" sz="2000" dirty="0"/>
              <a:t>	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pl-PL"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 that ends with a digit</a:t>
            </a:r>
          </a:p>
        </p:txBody>
      </p:sp>
      <p:sp>
        <p:nvSpPr>
          <p:cNvPr id="219140" name="Rectangle 4"/>
          <p:cNvSpPr>
            <a:spLocks noGrp="1" noChangeArrowheads="1"/>
          </p:cNvSpPr>
          <p:nvPr>
            <p:ph type="title"/>
          </p:nvPr>
        </p:nvSpPr>
        <p:spPr/>
        <p:txBody>
          <a:bodyPr>
            <a:normAutofit fontScale="90000"/>
          </a:bodyPr>
          <a:lstStyle/>
          <a:p>
            <a:r>
              <a:rPr lang="en-US" altLang="en-US"/>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p:txBody>
          <a:bodyPr/>
          <a:lstStyle/>
          <a:p>
            <a:pPr>
              <a:lnSpc>
                <a:spcPct val="90000"/>
              </a:lnSpc>
            </a:pPr>
            <a:r>
              <a:rPr lang="en-US" altLang="en-US" dirty="0">
                <a:solidFill>
                  <a:srgbClr val="3366FF"/>
                </a:solidFill>
              </a:rPr>
              <a:t>Braces {}</a:t>
            </a:r>
            <a:r>
              <a:rPr lang="en-US" altLang="en-US" dirty="0"/>
              <a:t> can be used to apply multiple commands to an address</a:t>
            </a:r>
          </a:p>
          <a:p>
            <a:pPr>
              <a:lnSpc>
                <a:spcPct val="90000"/>
              </a:lnSpc>
              <a:buFontTx/>
              <a:buNone/>
            </a:pPr>
            <a:r>
              <a:rPr lang="en-US" altLang="en-US" dirty="0">
                <a:solidFill>
                  <a:srgbClr val="FF0066"/>
                </a:solidFill>
              </a:rPr>
              <a:t>[address][,address]{</a:t>
            </a:r>
          </a:p>
          <a:p>
            <a:pPr>
              <a:lnSpc>
                <a:spcPct val="90000"/>
              </a:lnSpc>
              <a:buFontTx/>
              <a:buNone/>
            </a:pPr>
            <a:r>
              <a:rPr lang="en-US" altLang="en-US" dirty="0">
                <a:solidFill>
                  <a:srgbClr val="FF0066"/>
                </a:solidFill>
              </a:rPr>
              <a:t>	command1</a:t>
            </a:r>
          </a:p>
          <a:p>
            <a:pPr>
              <a:lnSpc>
                <a:spcPct val="90000"/>
              </a:lnSpc>
              <a:buFontTx/>
              <a:buNone/>
            </a:pPr>
            <a:r>
              <a:rPr lang="en-US" altLang="en-US" dirty="0">
                <a:solidFill>
                  <a:srgbClr val="FF0066"/>
                </a:solidFill>
              </a:rPr>
              <a:t>	command2</a:t>
            </a:r>
          </a:p>
          <a:p>
            <a:pPr>
              <a:lnSpc>
                <a:spcPct val="90000"/>
              </a:lnSpc>
              <a:buFontTx/>
              <a:buNone/>
            </a:pPr>
            <a:r>
              <a:rPr lang="en-US" altLang="en-US" dirty="0">
                <a:solidFill>
                  <a:srgbClr val="FF0066"/>
                </a:solidFill>
              </a:rPr>
              <a:t>	command3</a:t>
            </a:r>
          </a:p>
          <a:p>
            <a:pPr>
              <a:lnSpc>
                <a:spcPct val="90000"/>
              </a:lnSpc>
              <a:buFontTx/>
              <a:buNone/>
            </a:pPr>
            <a:r>
              <a:rPr lang="en-US" altLang="en-US" dirty="0">
                <a:solidFill>
                  <a:srgbClr val="FF0066"/>
                </a:solidFill>
              </a:rPr>
              <a:t>}</a:t>
            </a:r>
            <a:endParaRPr lang="en-US" altLang="en-US" dirty="0">
              <a:solidFill>
                <a:srgbClr val="3366FF"/>
              </a:solidFill>
            </a:endParaRP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FF0066"/>
                </a:solidFill>
              </a:rPr>
              <a:t>[address][,address]{command1; command2; command3; } </a:t>
            </a:r>
          </a:p>
        </p:txBody>
      </p:sp>
      <p:sp>
        <p:nvSpPr>
          <p:cNvPr id="220164" name="Rectangle 4"/>
          <p:cNvSpPr>
            <a:spLocks noGrp="1" noChangeArrowheads="1"/>
          </p:cNvSpPr>
          <p:nvPr>
            <p:ph type="title"/>
          </p:nvPr>
        </p:nvSpPr>
        <p:spPr/>
        <p:txBody>
          <a:bodyPr/>
          <a:lstStyle/>
          <a:p>
            <a:r>
              <a:rPr lang="en-US" altLang="en-US"/>
              <a:t>Multiple Commands</a:t>
            </a:r>
          </a:p>
        </p:txBody>
      </p:sp>
    </p:spTree>
    <p:extLst>
      <p:ext uri="{BB962C8B-B14F-4D97-AF65-F5344CB8AC3E}">
        <p14:creationId xmlns:p14="http://schemas.microsoft.com/office/powerpoint/2010/main" val="698508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p:txBody>
          <a:bodyPr/>
          <a:lstStyle/>
          <a:p>
            <a:r>
              <a:rPr lang="en-US" altLang="en-US"/>
              <a:t>Print</a:t>
            </a:r>
          </a:p>
        </p:txBody>
      </p:sp>
      <p:sp>
        <p:nvSpPr>
          <p:cNvPr id="222213" name="Rectangle 5"/>
          <p:cNvSpPr>
            <a:spLocks noGrp="1" noChangeArrowheads="1"/>
          </p:cNvSpPr>
          <p:nvPr>
            <p:ph type="body" idx="1"/>
          </p:nvPr>
        </p:nvSpPr>
        <p:spPr/>
        <p:txBody>
          <a:bodyPr/>
          <a:lstStyle/>
          <a:p>
            <a:r>
              <a:rPr lang="en-US" altLang="en-US" dirty="0">
                <a:solidFill>
                  <a:srgbClr val="3366FF"/>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FF0066"/>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t>	</a:t>
            </a:r>
            <a:r>
              <a:rPr lang="en-US" altLang="en-US" dirty="0">
                <a:solidFill>
                  <a:srgbClr val="FF0066"/>
                </a:solidFill>
              </a:rPr>
              <a:t>1,5p</a:t>
            </a:r>
            <a:r>
              <a:rPr lang="en-US" altLang="en-US" dirty="0"/>
              <a:t>		will display lines 1 through 5</a:t>
            </a:r>
          </a:p>
          <a:p>
            <a:pPr>
              <a:buFontTx/>
              <a:buNone/>
            </a:pPr>
            <a:r>
              <a:rPr lang="en-US" altLang="en-US" dirty="0"/>
              <a:t>	</a:t>
            </a:r>
            <a:r>
              <a:rPr lang="en-US" altLang="en-US" dirty="0">
                <a:solidFill>
                  <a:srgbClr val="FF0066"/>
                </a:solidFill>
              </a:rPr>
              <a:t>/^$/,$p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p:txBody>
          <a:bodyPr/>
          <a:lstStyle/>
          <a:p>
            <a:r>
              <a:rPr lang="en-US" altLang="en-US"/>
              <a:t>Substitute</a:t>
            </a:r>
          </a:p>
        </p:txBody>
      </p:sp>
      <p:sp>
        <p:nvSpPr>
          <p:cNvPr id="223239" name="Rectangle 7"/>
          <p:cNvSpPr>
            <a:spLocks noGrp="1" noChangeArrowheads="1"/>
          </p:cNvSpPr>
          <p:nvPr>
            <p:ph type="body" idx="1"/>
          </p:nvPr>
        </p:nvSpPr>
        <p:spPr/>
        <p:txBody>
          <a:bodyPr/>
          <a:lstStyle/>
          <a:p>
            <a:r>
              <a:rPr lang="en-US" altLang="en-US" dirty="0"/>
              <a:t>Syntax: </a:t>
            </a:r>
          </a:p>
          <a:p>
            <a:pPr>
              <a:buFontTx/>
              <a:buNone/>
            </a:pPr>
            <a:r>
              <a:rPr lang="en-US" altLang="en-US" dirty="0">
                <a:solidFill>
                  <a:srgbClr val="FF0066"/>
                </a:solidFill>
              </a:rPr>
              <a:t>[address(</a:t>
            </a:r>
            <a:r>
              <a:rPr lang="en-US" altLang="en-US" dirty="0" err="1">
                <a:solidFill>
                  <a:srgbClr val="FF0066"/>
                </a:solidFill>
              </a:rPr>
              <a:t>es</a:t>
            </a:r>
            <a:r>
              <a:rPr lang="en-US" altLang="en-US" dirty="0">
                <a:solidFill>
                  <a:srgbClr val="FF0066"/>
                </a:solidFill>
              </a:rPr>
              <a:t>)]s/pattern/replacement/[flags]</a:t>
            </a:r>
          </a:p>
          <a:p>
            <a:r>
              <a:rPr lang="en-US" altLang="en-US" dirty="0">
                <a:solidFill>
                  <a:srgbClr val="3366FF"/>
                </a:solidFill>
              </a:rPr>
              <a:t>pattern</a:t>
            </a:r>
            <a:r>
              <a:rPr lang="en-US" altLang="en-US" dirty="0"/>
              <a:t> - search pattern</a:t>
            </a:r>
          </a:p>
          <a:p>
            <a:r>
              <a:rPr lang="en-US" altLang="en-US" dirty="0">
                <a:solidFill>
                  <a:srgbClr val="3366FF"/>
                </a:solidFill>
              </a:rPr>
              <a:t>replacement</a:t>
            </a:r>
            <a:r>
              <a:rPr lang="en-US" altLang="en-US" dirty="0"/>
              <a:t> - replacement string for pattern</a:t>
            </a:r>
          </a:p>
          <a:p>
            <a:r>
              <a:rPr lang="en-US" altLang="en-US" dirty="0">
                <a:solidFill>
                  <a:srgbClr val="3366FF"/>
                </a:solidFill>
              </a:rPr>
              <a:t>flags</a:t>
            </a:r>
            <a:r>
              <a:rPr lang="en-US" altLang="en-US" dirty="0"/>
              <a:t> - optionally any of the following</a:t>
            </a:r>
          </a:p>
          <a:p>
            <a:pPr>
              <a:buFontTx/>
              <a:buNone/>
            </a:pPr>
            <a:r>
              <a:rPr lang="en-US" altLang="en-US" dirty="0"/>
              <a:t>		</a:t>
            </a:r>
            <a:r>
              <a:rPr lang="en-US" altLang="en-US" dirty="0">
                <a:solidFill>
                  <a:srgbClr val="3366FF"/>
                </a:solidFill>
              </a:rPr>
              <a:t>n</a:t>
            </a:r>
            <a:r>
              <a:rPr lang="en-US" altLang="en-US" dirty="0"/>
              <a:t>		a number from 1 to 512 indicating which 			occurrence of pattern should be replaced</a:t>
            </a:r>
          </a:p>
          <a:p>
            <a:pPr>
              <a:buFontTx/>
              <a:buNone/>
            </a:pPr>
            <a:r>
              <a:rPr lang="en-US" altLang="en-US" dirty="0"/>
              <a:t>		</a:t>
            </a:r>
            <a:r>
              <a:rPr lang="en-US" altLang="en-US" dirty="0">
                <a:solidFill>
                  <a:srgbClr val="3366FF"/>
                </a:solidFill>
              </a:rPr>
              <a:t>g</a:t>
            </a:r>
            <a:r>
              <a:rPr lang="en-US" altLang="en-US" dirty="0"/>
              <a:t>		global, replace all occurrences of pattern 			in pattern space</a:t>
            </a:r>
          </a:p>
          <a:p>
            <a:pPr>
              <a:buFontTx/>
              <a:buNone/>
            </a:pPr>
            <a:r>
              <a:rPr lang="en-US" altLang="en-US" dirty="0"/>
              <a:t>		</a:t>
            </a:r>
            <a:r>
              <a:rPr lang="en-US" altLang="en-US" dirty="0">
                <a:solidFill>
                  <a:srgbClr val="3366FF"/>
                </a:solidFill>
              </a:rPr>
              <a:t>p</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p:txBody>
          <a:bodyPr/>
          <a:lstStyle/>
          <a:p>
            <a:r>
              <a:rPr lang="en-US" altLang="en-US"/>
              <a:t>Substitute Examples</a:t>
            </a:r>
          </a:p>
        </p:txBody>
      </p:sp>
      <p:sp>
        <p:nvSpPr>
          <p:cNvPr id="224261" name="Rectangle 5"/>
          <p:cNvSpPr>
            <a:spLocks noGrp="1" noChangeArrowheads="1"/>
          </p:cNvSpPr>
          <p:nvPr>
            <p:ph type="body" idx="1"/>
          </p:nvPr>
        </p:nvSpPr>
        <p:spPr/>
        <p:txBody>
          <a:bodyPr/>
          <a:lstStyle/>
          <a:p>
            <a:endParaRPr lang="en-US" altLang="en-US" dirty="0"/>
          </a:p>
          <a:p>
            <a:pPr>
              <a:buFontTx/>
              <a:buNone/>
            </a:pPr>
            <a:r>
              <a:rPr lang="en-US" altLang="en-US" dirty="0">
                <a:solidFill>
                  <a:srgbClr val="FF0066"/>
                </a:solidFill>
              </a:rPr>
              <a:t>s/Puff Daddy/P. Diddy/</a:t>
            </a:r>
            <a:endParaRPr lang="en-US" altLang="en-US" dirty="0"/>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solidFill>
                  <a:srgbClr val="FF0066"/>
                </a:solidFill>
              </a:rPr>
              <a:t>s/Tom/</a:t>
            </a:r>
            <a:r>
              <a:rPr lang="pl-PL" altLang="en-US" dirty="0">
                <a:solidFill>
                  <a:srgbClr val="FF0066"/>
                </a:solidFill>
              </a:rPr>
              <a:t>Fred</a:t>
            </a:r>
            <a:r>
              <a:rPr lang="en-US" altLang="en-US" dirty="0">
                <a:solidFill>
                  <a:srgbClr val="FF0066"/>
                </a:solidFill>
              </a:rPr>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solidFill>
                  <a:srgbClr val="FF0066"/>
                </a:solidFill>
              </a:rPr>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p:txBody>
          <a:bodyPr/>
          <a:lstStyle/>
          <a:p>
            <a:r>
              <a:rPr lang="en-US" altLang="en-US"/>
              <a:t>Append, Insert, and Change</a:t>
            </a:r>
          </a:p>
        </p:txBody>
      </p:sp>
      <p:sp>
        <p:nvSpPr>
          <p:cNvPr id="227333" name="Rectangle 5"/>
          <p:cNvSpPr>
            <a:spLocks noGrp="1" noChangeArrowheads="1"/>
          </p:cNvSpPr>
          <p:nvPr>
            <p:ph type="body" idx="1"/>
          </p:nvPr>
        </p:nvSpPr>
        <p:spPr/>
        <p:txBody>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3366FF"/>
                </a:solidFill>
              </a:rPr>
              <a:t>append</a:t>
            </a:r>
          </a:p>
          <a:p>
            <a:pPr>
              <a:lnSpc>
                <a:spcPct val="90000"/>
              </a:lnSpc>
              <a:buFontTx/>
              <a:buNone/>
            </a:pPr>
            <a:r>
              <a:rPr lang="en-US" altLang="en-US" dirty="0">
                <a:solidFill>
                  <a:srgbClr val="FF0066"/>
                </a:solidFill>
              </a:rPr>
              <a:t>[address]a\</a:t>
            </a:r>
          </a:p>
          <a:p>
            <a:pPr>
              <a:lnSpc>
                <a:spcPct val="90000"/>
              </a:lnSpc>
              <a:buFontTx/>
              <a:buNone/>
            </a:pPr>
            <a:r>
              <a:rPr lang="en-US" altLang="en-US" dirty="0">
                <a:solidFill>
                  <a:srgbClr val="FF0066"/>
                </a:solidFill>
              </a:rPr>
              <a:t>text</a:t>
            </a:r>
          </a:p>
          <a:p>
            <a:pPr>
              <a:lnSpc>
                <a:spcPct val="90000"/>
              </a:lnSpc>
            </a:pPr>
            <a:r>
              <a:rPr lang="en-US" altLang="en-US" dirty="0">
                <a:solidFill>
                  <a:srgbClr val="3366FF"/>
                </a:solidFill>
              </a:rPr>
              <a:t>insert</a:t>
            </a:r>
          </a:p>
          <a:p>
            <a:pPr>
              <a:lnSpc>
                <a:spcPct val="90000"/>
              </a:lnSpc>
              <a:buFontTx/>
              <a:buNone/>
            </a:pPr>
            <a:r>
              <a:rPr lang="en-US" altLang="en-US" dirty="0">
                <a:solidFill>
                  <a:srgbClr val="FF0066"/>
                </a:solidFill>
              </a:rPr>
              <a:t>[address]</a:t>
            </a:r>
            <a:r>
              <a:rPr lang="en-US" altLang="en-US" dirty="0" err="1">
                <a:solidFill>
                  <a:srgbClr val="FF0066"/>
                </a:solidFill>
              </a:rPr>
              <a:t>i</a:t>
            </a:r>
            <a:r>
              <a:rPr lang="en-US" altLang="en-US" dirty="0">
                <a:solidFill>
                  <a:srgbClr val="FF0066"/>
                </a:solidFill>
              </a:rPr>
              <a:t>\</a:t>
            </a:r>
          </a:p>
          <a:p>
            <a:pPr>
              <a:lnSpc>
                <a:spcPct val="90000"/>
              </a:lnSpc>
              <a:buFontTx/>
              <a:buNone/>
            </a:pPr>
            <a:r>
              <a:rPr lang="en-US" altLang="en-US" dirty="0">
                <a:solidFill>
                  <a:srgbClr val="FF0066"/>
                </a:solidFill>
              </a:rPr>
              <a:t>text</a:t>
            </a:r>
          </a:p>
          <a:p>
            <a:pPr>
              <a:lnSpc>
                <a:spcPct val="90000"/>
              </a:lnSpc>
            </a:pPr>
            <a:r>
              <a:rPr lang="en-US" altLang="en-US" dirty="0">
                <a:solidFill>
                  <a:srgbClr val="3366FF"/>
                </a:solidFill>
              </a:rPr>
              <a:t>change</a:t>
            </a:r>
          </a:p>
          <a:p>
            <a:pPr>
              <a:lnSpc>
                <a:spcPct val="90000"/>
              </a:lnSpc>
              <a:buFontTx/>
              <a:buNone/>
            </a:pPr>
            <a:r>
              <a:rPr lang="en-US" altLang="en-US" dirty="0">
                <a:solidFill>
                  <a:srgbClr val="FF0066"/>
                </a:solidFill>
              </a:rPr>
              <a:t>[address(</a:t>
            </a:r>
            <a:r>
              <a:rPr lang="en-US" altLang="en-US" dirty="0" err="1">
                <a:solidFill>
                  <a:srgbClr val="FF0066"/>
                </a:solidFill>
              </a:rPr>
              <a:t>es</a:t>
            </a:r>
            <a:r>
              <a:rPr lang="en-US" altLang="en-US" dirty="0">
                <a:solidFill>
                  <a:srgbClr val="FF0066"/>
                </a:solidFill>
              </a:rPr>
              <a:t>)]c\</a:t>
            </a:r>
          </a:p>
          <a:p>
            <a:pPr>
              <a:lnSpc>
                <a:spcPct val="90000"/>
              </a:lnSpc>
              <a:buFontTx/>
              <a:buNone/>
            </a:pPr>
            <a:r>
              <a:rPr lang="en-US" altLang="en-US" dirty="0">
                <a:solidFill>
                  <a:srgbClr val="FF0066"/>
                </a:solidFill>
              </a:rPr>
              <a:t>text</a:t>
            </a:r>
          </a:p>
          <a:p>
            <a:pPr>
              <a:lnSpc>
                <a:spcPct val="90000"/>
              </a:lnSpc>
            </a:pPr>
            <a:r>
              <a:rPr lang="en-US" altLang="en-US" dirty="0"/>
              <a:t>append/insert for </a:t>
            </a:r>
            <a:r>
              <a:rPr lang="en-US" altLang="en-US" dirty="0">
                <a:solidFill>
                  <a:srgbClr val="3366FF"/>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p:txBody>
          <a:bodyPr/>
          <a:lstStyle/>
          <a:p>
            <a:r>
              <a:rPr lang="en-US" altLang="en-US"/>
              <a:t>Append and Insert</a:t>
            </a:r>
          </a:p>
        </p:txBody>
      </p:sp>
      <p:sp>
        <p:nvSpPr>
          <p:cNvPr id="228357" name="Rectangle 5"/>
          <p:cNvSpPr>
            <a:spLocks noGrp="1" noChangeArrowheads="1"/>
          </p:cNvSpPr>
          <p:nvPr>
            <p:ph type="body" idx="1"/>
          </p:nvPr>
        </p:nvSpPr>
        <p:spPr/>
        <p:txBody>
          <a:bodyPr/>
          <a:lstStyle/>
          <a:p>
            <a:pPr>
              <a:lnSpc>
                <a:spcPct val="90000"/>
              </a:lnSpc>
            </a:pPr>
            <a:r>
              <a:rPr lang="en-US" altLang="en-US" dirty="0">
                <a:solidFill>
                  <a:srgbClr val="3366FF"/>
                </a:solidFill>
              </a:rPr>
              <a:t>Append</a:t>
            </a:r>
            <a:r>
              <a:rPr lang="en-US" altLang="en-US" dirty="0"/>
              <a:t> places text </a:t>
            </a:r>
            <a:r>
              <a:rPr lang="en-US" altLang="en-US" dirty="0">
                <a:solidFill>
                  <a:srgbClr val="3366FF"/>
                </a:solidFill>
              </a:rPr>
              <a:t>after the current line</a:t>
            </a:r>
            <a:r>
              <a:rPr lang="en-US" altLang="en-US" dirty="0"/>
              <a:t> in pattern space</a:t>
            </a:r>
          </a:p>
          <a:p>
            <a:pPr>
              <a:lnSpc>
                <a:spcPct val="90000"/>
              </a:lnSpc>
            </a:pPr>
            <a:endParaRPr lang="en-US" altLang="en-US" dirty="0"/>
          </a:p>
          <a:p>
            <a:pPr>
              <a:lnSpc>
                <a:spcPct val="90000"/>
              </a:lnSpc>
            </a:pPr>
            <a:r>
              <a:rPr lang="en-US" altLang="en-US" dirty="0">
                <a:solidFill>
                  <a:srgbClr val="3366FF"/>
                </a:solidFill>
              </a:rPr>
              <a:t>Insert</a:t>
            </a:r>
            <a:r>
              <a:rPr lang="en-US" altLang="en-US" dirty="0"/>
              <a:t> places text </a:t>
            </a:r>
            <a:r>
              <a:rPr lang="en-US" altLang="en-US" dirty="0">
                <a:solidFill>
                  <a:srgbClr val="3366FF"/>
                </a:solidFill>
              </a:rPr>
              <a:t>before the current line</a:t>
            </a:r>
            <a:r>
              <a:rPr lang="en-US" altLang="en-US" dirty="0"/>
              <a:t> 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3366FF"/>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3366FF"/>
                </a:solidFill>
              </a:rPr>
              <a:t>\</a:t>
            </a:r>
          </a:p>
        </p:txBody>
      </p:sp>
    </p:spTree>
    <p:extLst>
      <p:ext uri="{BB962C8B-B14F-4D97-AF65-F5344CB8AC3E}">
        <p14:creationId xmlns:p14="http://schemas.microsoft.com/office/powerpoint/2010/main" val="1525344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p:txBody>
          <a:bodyPr/>
          <a:lstStyle/>
          <a:p>
            <a:r>
              <a:rPr lang="en-US" altLang="en-US"/>
              <a:t>Using !</a:t>
            </a:r>
          </a:p>
        </p:txBody>
      </p:sp>
      <p:sp>
        <p:nvSpPr>
          <p:cNvPr id="231429" name="Rectangle 5"/>
          <p:cNvSpPr>
            <a:spLocks noGrp="1" noChangeArrowheads="1"/>
          </p:cNvSpPr>
          <p:nvPr>
            <p:ph type="body" idx="1"/>
          </p:nvPr>
        </p:nvSpPr>
        <p:spPr>
          <a:xfrm>
            <a:off x="540000" y="1305256"/>
            <a:ext cx="8334000" cy="4428000"/>
          </a:xfrm>
        </p:spPr>
        <p:txBody>
          <a:bodyPr/>
          <a:lstStyle/>
          <a:p>
            <a:r>
              <a:rPr lang="en-US" altLang="en-US" dirty="0"/>
              <a:t>If an address is followed by an exclamation point (!), the associated </a:t>
            </a:r>
            <a:r>
              <a:rPr lang="en-US" altLang="en-US" dirty="0">
                <a:solidFill>
                  <a:srgbClr val="3366FF"/>
                </a:solidFill>
              </a:rPr>
              <a:t>command is applied to all lines that don’t match</a:t>
            </a:r>
            <a:r>
              <a:rPr lang="en-US" altLang="en-US" dirty="0"/>
              <a:t> the address or address range</a:t>
            </a:r>
          </a:p>
          <a:p>
            <a:r>
              <a:rPr lang="en-US" altLang="en-US" dirty="0"/>
              <a:t>Examples:</a:t>
            </a:r>
          </a:p>
          <a:p>
            <a:pPr>
              <a:buFontTx/>
              <a:buNone/>
            </a:pPr>
            <a:r>
              <a:rPr lang="en-US" altLang="en-US" dirty="0">
                <a:solidFill>
                  <a:srgbClr val="FF0066"/>
                </a:solidFill>
              </a:rPr>
              <a:t>1,5!d</a:t>
            </a:r>
            <a:r>
              <a:rPr lang="en-US" altLang="en-US" dirty="0"/>
              <a:t>		delete all lines except 1 through 5</a:t>
            </a:r>
          </a:p>
          <a:p>
            <a:pPr>
              <a:buFontTx/>
              <a:buNone/>
            </a:pPr>
            <a:r>
              <a:rPr lang="en-US" altLang="en-US" dirty="0">
                <a:solidFill>
                  <a:srgbClr val="FF0066"/>
                </a:solidFill>
              </a:rPr>
              <a:t>/black/!s/cow/horse/</a:t>
            </a:r>
          </a:p>
          <a:p>
            <a:pPr>
              <a:buFontTx/>
              <a:buNone/>
            </a:pP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fontAlgn="auto" hangingPunct="1">
              <a:spcAft>
                <a:spcPts val="0"/>
              </a:spcAft>
              <a:defRPr/>
            </a:pPr>
            <a:r>
              <a:rPr lang="en-US"/>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113</a:t>
            </a:fld>
            <a:endParaRPr lang="en-US" altLang="en-US" sz="1400">
              <a:solidFill>
                <a:srgbClr val="FFFFFF"/>
              </a:solidFill>
            </a:endParaRPr>
          </a:p>
        </p:txBody>
      </p:sp>
      <p:graphicFrame>
        <p:nvGraphicFramePr>
          <p:cNvPr id="286785" name="Group 65"/>
          <p:cNvGraphicFramePr>
            <a:graphicFrameLocks noGrp="1"/>
          </p:cNvGraphicFramePr>
          <p:nvPr/>
        </p:nvGraphicFramePr>
        <p:xfrm>
          <a:off x="609600" y="1600200"/>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Times New Roman" pitchFamily="18" charset="0"/>
                        </a:rPr>
                        <a:t>Metacharacter</a:t>
                      </a:r>
                      <a:endParaRPr kumimoji="0" lang="en-US" sz="2400" b="0" i="0" u="none" strike="noStrike" cap="none" normalizeH="0" baseline="0" dirty="0">
                        <a:ln>
                          <a:noFill/>
                        </a:ln>
                        <a:solidFill>
                          <a:schemeClr val="tx1"/>
                        </a:solidFill>
                        <a:effectLst/>
                        <a:latin typeface="Times New Roman" pitchFamily="18"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rId2"/>
              </a:rPr>
              <a:t>https://www.gnu.org/software/sed/manual/sed.html</a:t>
            </a:r>
          </a:p>
          <a:p>
            <a:r>
              <a:rPr lang="pl-PL" dirty="0">
                <a:hlinkClick r:id="rId2"/>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t>
            </a:r>
            <a:r>
              <a:rPr lang="en-US"/>
              <a:t>all the tools):</a:t>
            </a:r>
            <a:endParaRPr lang="en-US" dirty="0"/>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114</a:t>
            </a:fld>
            <a:endParaRPr lang="nl-BE"/>
          </a:p>
        </p:txBody>
      </p:sp>
    </p:spTree>
    <p:extLst>
      <p:ext uri="{BB962C8B-B14F-4D97-AF65-F5344CB8AC3E}">
        <p14:creationId xmlns:p14="http://schemas.microsoft.com/office/powerpoint/2010/main" val="123321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2</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115</a:t>
            </a:fld>
            <a:endParaRPr lang="nl-NL"/>
          </a:p>
        </p:txBody>
      </p:sp>
    </p:spTree>
    <p:extLst>
      <p:ext uri="{BB962C8B-B14F-4D97-AF65-F5344CB8AC3E}">
        <p14:creationId xmlns:p14="http://schemas.microsoft.com/office/powerpoint/2010/main" val="26879488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116</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800" dirty="0"/>
              <a:t>Create the file test10.log containing </a:t>
            </a:r>
          </a:p>
          <a:p>
            <a:pPr lvl="1" algn="l"/>
            <a:r>
              <a:rPr lang="en-US" altLang="en-US" sz="1000" i="1" dirty="0">
                <a:solidFill>
                  <a:schemeClr val="bg1"/>
                </a:solidFill>
              </a:rPr>
              <a:t>A is the first letter</a:t>
            </a:r>
          </a:p>
          <a:p>
            <a:pPr lvl="1" algn="l"/>
            <a:r>
              <a:rPr lang="en-US" altLang="en-US" sz="1000" i="1" dirty="0">
                <a:solidFill>
                  <a:schemeClr val="bg1"/>
                </a:solidFill>
              </a:rPr>
              <a:t>B is the second letter</a:t>
            </a:r>
          </a:p>
          <a:p>
            <a:pPr lvl="1" algn="l"/>
            <a:r>
              <a:rPr lang="en-US" altLang="en-US" sz="1000" i="1" dirty="0">
                <a:solidFill>
                  <a:schemeClr val="bg1"/>
                </a:solidFill>
              </a:rPr>
              <a:t>C is the third letter</a:t>
            </a:r>
          </a:p>
          <a:p>
            <a:pPr lvl="1" algn="l"/>
            <a:r>
              <a:rPr lang="en-US" altLang="en-US" sz="1000" i="1" dirty="0">
                <a:solidFill>
                  <a:schemeClr val="bg1"/>
                </a:solidFill>
              </a:rPr>
              <a:t>D is the fourth letter</a:t>
            </a:r>
          </a:p>
          <a:p>
            <a:pPr lvl="1" algn="l"/>
            <a:r>
              <a:rPr lang="en-US" altLang="en-US" sz="1000" i="1" dirty="0">
                <a:solidFill>
                  <a:schemeClr val="bg1"/>
                </a:solidFill>
              </a:rPr>
              <a:t>E is the fifth letter</a:t>
            </a:r>
          </a:p>
          <a:p>
            <a:pPr lvl="1" algn="l"/>
            <a:r>
              <a:rPr lang="en-US" altLang="en-US" sz="1000" i="1" dirty="0">
                <a:solidFill>
                  <a:schemeClr val="bg1"/>
                </a:solidFill>
              </a:rPr>
              <a:t>F is the sixth letter</a:t>
            </a:r>
          </a:p>
          <a:p>
            <a:pPr lvl="1" algn="l"/>
            <a:r>
              <a:rPr lang="en-US" altLang="en-US" sz="1000" i="1" dirty="0">
                <a:solidFill>
                  <a:schemeClr val="bg1"/>
                </a:solidFill>
              </a:rPr>
              <a:t>G is the seventh letter</a:t>
            </a:r>
          </a:p>
          <a:p>
            <a:pPr lvl="1" algn="l"/>
            <a:r>
              <a:rPr lang="en-US" altLang="en-US" sz="1000" i="1" dirty="0">
                <a:solidFill>
                  <a:schemeClr val="bg1"/>
                </a:solidFill>
              </a:rPr>
              <a:t>H is the eighth letter</a:t>
            </a:r>
          </a:p>
          <a:p>
            <a:pPr lvl="1" algn="l"/>
            <a:r>
              <a:rPr lang="en-US" altLang="en-US" sz="1000" i="1" dirty="0" err="1">
                <a:solidFill>
                  <a:schemeClr val="bg1"/>
                </a:solidFill>
              </a:rPr>
              <a:t>i</a:t>
            </a:r>
            <a:r>
              <a:rPr lang="en-US" altLang="en-US" sz="1000" i="1" dirty="0">
                <a:solidFill>
                  <a:schemeClr val="bg1"/>
                </a:solidFill>
              </a:rPr>
              <a:t> is the ninth letter</a:t>
            </a:r>
          </a:p>
          <a:p>
            <a:pPr lvl="1" algn="l"/>
            <a:r>
              <a:rPr lang="en-US" altLang="en-US" sz="1000" i="1" dirty="0">
                <a:solidFill>
                  <a:schemeClr val="bg1"/>
                </a:solidFill>
              </a:rPr>
              <a:t>j is the tenth letter</a:t>
            </a:r>
          </a:p>
          <a:p>
            <a:pPr marL="609600" indent="-609600">
              <a:buFont typeface="Wingdings" pitchFamily="2" charset="2"/>
              <a:buAutoNum type="arabicPeriod"/>
            </a:pPr>
            <a:r>
              <a:rPr lang="en-US" altLang="en-US" sz="1800" dirty="0"/>
              <a:t>Make a new file named 1.sed which has only lines 1,2,3,4,5 and 6 from the original input file</a:t>
            </a:r>
          </a:p>
          <a:p>
            <a:pPr marL="609600" indent="-609600">
              <a:buFont typeface="Wingdings" pitchFamily="2" charset="2"/>
              <a:buAutoNum type="arabicPeriod"/>
            </a:pPr>
            <a:r>
              <a:rPr lang="en-US" altLang="en-US" sz="1800" dirty="0"/>
              <a:t>Make a new file which has only lines 2 and 4 removed from the original file</a:t>
            </a:r>
          </a:p>
          <a:p>
            <a:pPr marL="609600" indent="-609600">
              <a:buFont typeface="Wingdings" pitchFamily="2" charset="2"/>
              <a:buAutoNum type="arabicPeriod"/>
            </a:pPr>
            <a:r>
              <a:rPr lang="en-US" altLang="en-US" sz="1800" dirty="0"/>
              <a:t>Make a new file which has the line “The end” added to the end of the file</a:t>
            </a:r>
          </a:p>
          <a:p>
            <a:pPr marL="609600" indent="-609600">
              <a:buFont typeface="Wingdings" pitchFamily="2" charset="2"/>
              <a:buAutoNum type="arabicPeriod"/>
            </a:pPr>
            <a:r>
              <a:rPr lang="en-US" altLang="en-US" sz="1800" dirty="0"/>
              <a:t>Make a new file which has the line “The end” added after the line containing “tenth”</a:t>
            </a:r>
          </a:p>
          <a:p>
            <a:pPr marL="609600" indent="-609600">
              <a:buFont typeface="Wingdings" pitchFamily="2" charset="2"/>
              <a:buAutoNum type="arabicPeriod"/>
            </a:pPr>
            <a:r>
              <a:rPr lang="en-US" altLang="en-US" sz="1800" dirty="0"/>
              <a:t>Make a new file which has 8th line changed into “Change”</a:t>
            </a:r>
          </a:p>
          <a:p>
            <a:pPr marL="609600" indent="-609600">
              <a:buFont typeface="Wingdings" pitchFamily="2" charset="2"/>
              <a:buAutoNum type="arabicPeriod"/>
            </a:pPr>
            <a:r>
              <a:rPr lang="en-US" altLang="en-US" sz="1800" dirty="0"/>
              <a:t>Make a new file which has the 1</a:t>
            </a:r>
            <a:r>
              <a:rPr lang="en-US" altLang="en-US" sz="1800" baseline="30000" dirty="0"/>
              <a:t>st</a:t>
            </a:r>
            <a:r>
              <a:rPr lang="en-US" altLang="en-US" sz="1800" dirty="0"/>
              <a:t> line changed into “A is the 1</a:t>
            </a:r>
            <a:r>
              <a:rPr lang="en-US" altLang="en-US" sz="1800" baseline="30000" dirty="0"/>
              <a:t>st</a:t>
            </a:r>
            <a:r>
              <a:rPr lang="en-US" altLang="en-US" sz="1800" dirty="0"/>
              <a:t> letter”</a:t>
            </a:r>
          </a:p>
          <a:p>
            <a:pPr marL="609600" indent="-609600">
              <a:buFont typeface="Wingdings" pitchFamily="2" charset="2"/>
              <a:buAutoNum type="arabicPeriod"/>
            </a:pPr>
            <a:r>
              <a:rPr lang="en-US" altLang="en-US" sz="18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6514002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117</a:t>
            </a:fld>
            <a:endParaRPr lang="nl-NL"/>
          </a:p>
        </p:txBody>
      </p:sp>
      <p:sp>
        <p:nvSpPr>
          <p:cNvPr id="5" name="Rectangle 3"/>
          <p:cNvSpPr txBox="1">
            <a:spLocks noChangeArrowheads="1"/>
          </p:cNvSpPr>
          <p:nvPr/>
        </p:nvSpPr>
        <p:spPr>
          <a:xfrm>
            <a:off x="179512" y="692696"/>
            <a:ext cx="8784976" cy="5328592"/>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nano</a:t>
            </a:r>
            <a:r>
              <a:rPr lang="en-US" altLang="en-US" sz="1800" dirty="0">
                <a:latin typeface="Courier New" panose="02070309020205020404" pitchFamily="49" charset="0"/>
                <a:cs typeface="Courier New" panose="02070309020205020404" pitchFamily="49" charset="0"/>
              </a:rPr>
              <a:t> test10.log</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'1,6!d' test10.log &gt; 1.sed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a:solidFill>
                  <a:schemeClr val="bg1"/>
                </a:solidFill>
                <a:latin typeface="+mn-lt"/>
                <a:cs typeface="Courier New" panose="02070309020205020404" pitchFamily="49" charset="0"/>
              </a:rPr>
              <a:t>or</a:t>
            </a:r>
            <a:r>
              <a:rPr lang="en-US" altLang="en-US" sz="1800" dirty="0">
                <a:solidFill>
                  <a:schemeClr val="bg1"/>
                </a:solidFill>
                <a:latin typeface="Courier New" panose="02070309020205020404" pitchFamily="49" charset="0"/>
                <a:cs typeface="Courier New" panose="02070309020205020404" pitchFamily="49" charset="0"/>
              </a:rPr>
              <a:t>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-n 1,6p test10.log &gt; 1.sed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-e '2d;4d' test10.log &gt; 2.sed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 a\ The end' test10.log &gt; 3.sed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'/tenth/a\ The end' test10.log &gt; 4.sed</a:t>
            </a:r>
          </a:p>
          <a:p>
            <a:pPr marL="609600" indent="-609600">
              <a:buFont typeface="Wingdings" pitchFamily="2" charset="2"/>
              <a:buAutoNum type="arabicPeriod"/>
            </a:pP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's/H is the eighth letter/Change/' test10.log &gt; 5.sed</a:t>
            </a:r>
          </a:p>
          <a:p>
            <a:pPr lvl="1" algn="l"/>
            <a:r>
              <a:rPr lang="en-US" altLang="en-US" sz="1800" dirty="0">
                <a:solidFill>
                  <a:schemeClr val="bg1"/>
                </a:solidFill>
                <a:latin typeface="+mn-lt"/>
                <a:cs typeface="Courier New" panose="02070309020205020404" pitchFamily="49" charset="0"/>
              </a:rPr>
              <a:t>   or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-e '/eighth/</a:t>
            </a:r>
            <a:r>
              <a:rPr lang="en-US" altLang="en-US" sz="1800" dirty="0" err="1">
                <a:solidFill>
                  <a:schemeClr val="bg1"/>
                </a:solidFill>
                <a:latin typeface="Courier New" panose="02070309020205020404" pitchFamily="49" charset="0"/>
                <a:cs typeface="Courier New" panose="02070309020205020404" pitchFamily="49" charset="0"/>
              </a:rPr>
              <a:t>i</a:t>
            </a:r>
            <a:r>
              <a:rPr lang="en-US" altLang="en-US" sz="1800" dirty="0">
                <a:solidFill>
                  <a:schemeClr val="bg1"/>
                </a:solidFill>
                <a:latin typeface="Courier New" panose="02070309020205020404" pitchFamily="49" charset="0"/>
                <a:cs typeface="Courier New" panose="02070309020205020404" pitchFamily="49" charset="0"/>
              </a:rPr>
              <a:t>\Change' test10.log|sed 9d &gt; 5.sed</a:t>
            </a:r>
          </a:p>
          <a:p>
            <a:pPr lvl="1" algn="l"/>
            <a:r>
              <a:rPr lang="en-US" altLang="en-US" sz="1800" dirty="0">
                <a:solidFill>
                  <a:schemeClr val="bg1"/>
                </a:solidFill>
                <a:cs typeface="Courier New" panose="02070309020205020404" pitchFamily="49" charset="0"/>
              </a:rPr>
              <a:t>  or </a:t>
            </a:r>
          </a:p>
          <a:p>
            <a:pPr lvl="1" algn="l"/>
            <a:r>
              <a:rPr lang="en-US" altLang="en-US" sz="1800" dirty="0">
                <a:solidFill>
                  <a:schemeClr val="bg1"/>
                </a:solidFill>
                <a:latin typeface="Courier New" panose="02070309020205020404" pitchFamily="49" charset="0"/>
                <a:cs typeface="Courier New" panose="02070309020205020404" pitchFamily="49" charset="0"/>
              </a:rPr>
              <a:t> </a:t>
            </a:r>
            <a:r>
              <a:rPr lang="en-US" altLang="en-US" sz="1800" dirty="0" err="1">
                <a:solidFill>
                  <a:schemeClr val="bg1"/>
                </a:solidFill>
                <a:latin typeface="Courier New" panose="02070309020205020404" pitchFamily="49" charset="0"/>
                <a:cs typeface="Courier New" panose="02070309020205020404" pitchFamily="49" charset="0"/>
              </a:rPr>
              <a:t>sed</a:t>
            </a:r>
            <a:r>
              <a:rPr lang="en-US" altLang="en-US" sz="1800" dirty="0">
                <a:solidFill>
                  <a:schemeClr val="bg1"/>
                </a:solidFill>
                <a:latin typeface="Courier New" panose="02070309020205020404" pitchFamily="49" charset="0"/>
                <a:cs typeface="Courier New" panose="02070309020205020404" pitchFamily="49" charset="0"/>
              </a:rPr>
              <a:t> 8c\Change test10.log &gt; 5.sed</a:t>
            </a:r>
          </a:p>
          <a:p>
            <a:pPr marL="342900" indent="-342900">
              <a:buAutoNum type="arabicPeriod" startAt="7"/>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'/first/c\A is the 1st letter' test10.log &gt; 6.sed</a:t>
            </a:r>
          </a:p>
          <a:p>
            <a:r>
              <a:rPr lang="en-US" altLang="en-US" sz="1800" dirty="0">
                <a:latin typeface="Courier New" panose="02070309020205020404" pitchFamily="49" charset="0"/>
                <a:cs typeface="Courier New" panose="02070309020205020404" pitchFamily="49" charset="0"/>
              </a:rPr>
              <a:t>    </a:t>
            </a:r>
            <a:r>
              <a:rPr lang="en-US" altLang="en-US" sz="1800" dirty="0">
                <a:cs typeface="Courier New" panose="02070309020205020404" pitchFamily="49" charset="0"/>
              </a:rPr>
              <a:t>or </a:t>
            </a:r>
          </a:p>
          <a:p>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s/first/1st/ test10.log &gt; 6.sed</a:t>
            </a:r>
          </a:p>
          <a:p>
            <a:r>
              <a:rPr lang="en-US" altLang="en-US" sz="1800" dirty="0">
                <a:latin typeface="Courier New" panose="02070309020205020404" pitchFamily="49" charset="0"/>
                <a:cs typeface="Courier New" panose="02070309020205020404" pitchFamily="49" charset="0"/>
              </a:rPr>
              <a:t>8.  </a:t>
            </a:r>
            <a:r>
              <a:rPr lang="en-US" altLang="en-US" sz="1800" dirty="0" err="1">
                <a:latin typeface="Courier New" panose="02070309020205020404" pitchFamily="49" charset="0"/>
                <a:cs typeface="Courier New" panose="02070309020205020404" pitchFamily="49" charset="0"/>
              </a:rPr>
              <a:t>sed</a:t>
            </a:r>
            <a:r>
              <a:rPr lang="en-US" altLang="en-US" sz="1800" dirty="0">
                <a:latin typeface="Courier New" panose="02070309020205020404" pitchFamily="49" charset="0"/>
                <a:cs typeface="Courier New" panose="02070309020205020404" pitchFamily="49" charset="0"/>
              </a:rPr>
              <a:t> '/[A-Z]/!d' test10.log &gt; 7.sed</a:t>
            </a:r>
          </a:p>
          <a:p>
            <a:pPr marL="609600" indent="-609600">
              <a:buFont typeface="Wingdings" pitchFamily="2" charset="2"/>
              <a:buAutoNum type="arabicPeriod"/>
            </a:pPr>
            <a:endParaRPr lang="en-US" altLang="en-US" sz="1800" dirty="0"/>
          </a:p>
          <a:p>
            <a:pPr marL="609600" indent="-609600">
              <a:buFont typeface="Wingdings" pitchFamily="2" charset="2"/>
              <a:buAutoNum type="arabicPeriod"/>
            </a:pPr>
            <a:endParaRPr lang="en-US" altLang="en-US" sz="1800" dirty="0"/>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32556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en-US"/>
              <a:t>awk</a:t>
            </a:r>
          </a:p>
        </p:txBody>
      </p:sp>
      <p:sp>
        <p:nvSpPr>
          <p:cNvPr id="572419" name="Rectangle 3"/>
          <p:cNvSpPr>
            <a:spLocks noGrp="1" noChangeArrowheads="1"/>
          </p:cNvSpPr>
          <p:nvPr>
            <p:ph type="body" idx="1"/>
          </p:nvPr>
        </p:nvSpPr>
        <p:spPr/>
        <p:txBody>
          <a:bodyPr/>
          <a:lstStyle/>
          <a:p>
            <a:r>
              <a:rPr lang="en-US" altLang="en-US" sz="2800" dirty="0"/>
              <a:t>Answers the question:</a:t>
            </a:r>
          </a:p>
          <a:p>
            <a:pPr lvl="1"/>
            <a:r>
              <a:rPr lang="en-US" altLang="en-US" sz="2400" dirty="0"/>
              <a:t>What do I do if I want to search for a pattern and actually use it?</a:t>
            </a:r>
          </a:p>
          <a:p>
            <a:r>
              <a:rPr lang="en-US" altLang="en-US" sz="2800" dirty="0"/>
              <a:t>Combination of grep and </a:t>
            </a:r>
            <a:r>
              <a:rPr lang="pl-PL" altLang="en-US" sz="2800" dirty="0" err="1"/>
              <a:t>other</a:t>
            </a:r>
            <a:r>
              <a:rPr lang="pl-PL" altLang="en-US" sz="2800" dirty="0"/>
              <a:t> </a:t>
            </a:r>
            <a:r>
              <a:rPr lang="en-US" altLang="en-US" sz="2800" dirty="0"/>
              <a:t>commands</a:t>
            </a:r>
          </a:p>
          <a:p>
            <a:pPr lvl="1"/>
            <a:r>
              <a:rPr lang="en-US" altLang="en-US" sz="2400" dirty="0"/>
              <a:t>Searches for some pattern or condition and performs some command on it</a:t>
            </a:r>
          </a:p>
          <a:p>
            <a:r>
              <a:rPr lang="en-US" altLang="en-US" sz="2800" dirty="0"/>
              <a:t>Complete programming language</a:t>
            </a:r>
          </a:p>
          <a:p>
            <a:pPr lvl="1"/>
            <a:r>
              <a:rPr lang="en-US" altLang="en-US" sz="2400" dirty="0"/>
              <a:t>Looks a lot like C syntactically</a:t>
            </a:r>
          </a:p>
          <a:p>
            <a:pPr lvl="1"/>
            <a:r>
              <a:rPr lang="en-US" altLang="en-US" sz="2400"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en-US" altLang="en-US"/>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2505141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z="2800"/>
              <a:t>Advantages of Awk</a:t>
            </a:r>
          </a:p>
        </p:txBody>
      </p:sp>
      <p:sp>
        <p:nvSpPr>
          <p:cNvPr id="10243" name="Rectangle 3"/>
          <p:cNvSpPr>
            <a:spLocks noGrp="1" noChangeArrowheads="1"/>
          </p:cNvSpPr>
          <p:nvPr>
            <p:ph type="body" idx="1"/>
          </p:nvPr>
        </p:nvSpPr>
        <p:spPr/>
        <p:txBody>
          <a:bodyPr/>
          <a:lstStyle/>
          <a:p>
            <a:pPr>
              <a:lnSpc>
                <a:spcPct val="150000"/>
              </a:lnSpc>
            </a:pPr>
            <a:r>
              <a:rPr lang="en-US" altLang="en-US" dirty="0" err="1"/>
              <a:t>awk</a:t>
            </a:r>
            <a:r>
              <a:rPr lang="en-US" altLang="en-US" dirty="0"/>
              <a:t> is an interpreted language so you can avoid the usually lengthy edit-compile-test-debug cycle of </a:t>
            </a:r>
            <a:r>
              <a:rPr lang="en-US" altLang="en-US"/>
              <a:t>software development.</a:t>
            </a:r>
            <a:endParaRPr lang="en-US" altLang="en-US" dirty="0"/>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chemeClr val="folHlink"/>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r>
              <a:rPr lang="en-US" altLang="en-US"/>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en-US" altLang="en-US"/>
              <a:t>Action Commands</a:t>
            </a:r>
          </a:p>
        </p:txBody>
      </p:sp>
      <p:sp>
        <p:nvSpPr>
          <p:cNvPr id="659459" name="Rectangle 3"/>
          <p:cNvSpPr>
            <a:spLocks noGrp="1" noChangeArrowheads="1"/>
          </p:cNvSpPr>
          <p:nvPr>
            <p:ph type="body" idx="1"/>
          </p:nvPr>
        </p:nvSpPr>
        <p:spPr/>
        <p:txBody>
          <a:bodyPr/>
          <a:lstStyle/>
          <a:p>
            <a:r>
              <a:rPr lang="en-US" altLang="en-US" sz="2800"/>
              <a:t>-print</a:t>
            </a:r>
          </a:p>
          <a:p>
            <a:pPr lvl="1"/>
            <a:r>
              <a:rPr lang="en-US" altLang="en-US" sz="2400"/>
              <a:t>Simply prints out the name of the file that was found</a:t>
            </a:r>
          </a:p>
          <a:p>
            <a:pPr lvl="1"/>
            <a:r>
              <a:rPr lang="en-US" altLang="en-US" sz="2400"/>
              <a:t>Most common action</a:t>
            </a:r>
          </a:p>
          <a:p>
            <a:r>
              <a:rPr lang="en-US" altLang="en-US" sz="2800"/>
              <a:t>-exec</a:t>
            </a:r>
          </a:p>
          <a:p>
            <a:pPr lvl="1"/>
            <a:r>
              <a:rPr lang="en-US" altLang="en-US" sz="2400"/>
              <a:t>Executes a command</a:t>
            </a:r>
          </a:p>
          <a:p>
            <a:r>
              <a:rPr lang="en-US" altLang="en-US" sz="2800"/>
              <a:t>-ok</a:t>
            </a:r>
          </a:p>
          <a:p>
            <a:pPr lvl="1"/>
            <a:r>
              <a:rPr lang="en-US" altLang="en-US" sz="2400"/>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Sed</a:t>
            </a:r>
            <a:r>
              <a:rPr lang="pl-PL" dirty="0"/>
              <a:t>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123</a:t>
            </a:fld>
            <a:endParaRPr lang="nl-BE"/>
          </a:p>
        </p:txBody>
      </p:sp>
      <p:sp>
        <p:nvSpPr>
          <p:cNvPr id="5" name="Rectangle 1029"/>
          <p:cNvSpPr txBox="1">
            <a:spLocks noChangeArrowheads="1"/>
          </p:cNvSpPr>
          <p:nvPr/>
        </p:nvSpPr>
        <p:spPr>
          <a:xfrm>
            <a:off x="692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3366FF"/>
                </a:solidFill>
              </a:rPr>
              <a:t>sed</a:t>
            </a:r>
            <a:r>
              <a:rPr lang="en-US" altLang="en-US" sz="1400" b="1" dirty="0"/>
              <a:t> </a:t>
            </a:r>
            <a:r>
              <a:rPr lang="en-US" altLang="en-US" sz="1400" dirty="0"/>
              <a:t>is a </a:t>
            </a:r>
            <a:r>
              <a:rPr lang="en-US" altLang="en-US" sz="1400" dirty="0">
                <a:solidFill>
                  <a:srgbClr val="3366FF"/>
                </a:solidFill>
              </a:rPr>
              <a:t>pattern-action language</a:t>
            </a:r>
            <a:r>
              <a:rPr lang="en-US" altLang="en-US" sz="1400" dirty="0"/>
              <a:t>, like </a:t>
            </a:r>
            <a:r>
              <a:rPr lang="en-US" altLang="en-US" sz="1400" b="1" dirty="0" err="1">
                <a:solidFill>
                  <a:srgbClr val="3366FF"/>
                </a:solidFill>
              </a:rPr>
              <a:t>awk</a:t>
            </a:r>
            <a:r>
              <a:rPr lang="en-US" altLang="en-US" sz="1400" dirty="0"/>
              <a:t> </a:t>
            </a:r>
            <a:endParaRPr lang="en-US" altLang="en-US" sz="1400" dirty="0">
              <a:solidFill>
                <a:srgbClr val="3366FF"/>
              </a:solidFill>
            </a:endParaRPr>
          </a:p>
          <a:p>
            <a:r>
              <a:rPr lang="en-US" altLang="en-US" sz="1400" dirty="0" err="1"/>
              <a:t>awk</a:t>
            </a:r>
            <a:r>
              <a:rPr lang="en-US" altLang="en-US" sz="1400" dirty="0"/>
              <a:t> </a:t>
            </a:r>
            <a:r>
              <a:rPr lang="en-US" altLang="en-US" sz="1400" dirty="0">
                <a:solidFill>
                  <a:srgbClr val="3366FF"/>
                </a:solidFill>
              </a:rPr>
              <a:t>processes fields</a:t>
            </a:r>
            <a:r>
              <a:rPr lang="en-US" altLang="en-US" sz="1400" dirty="0"/>
              <a:t> while </a:t>
            </a:r>
            <a:r>
              <a:rPr lang="en-US" altLang="en-US" sz="1400" dirty="0" err="1">
                <a:solidFill>
                  <a:srgbClr val="3366FF"/>
                </a:solidFill>
              </a:rPr>
              <a:t>sed</a:t>
            </a:r>
            <a:r>
              <a:rPr lang="en-US" altLang="en-US" sz="1400" dirty="0"/>
              <a:t> only processes lines</a:t>
            </a:r>
          </a:p>
          <a:p>
            <a:r>
              <a:rPr lang="en-US" altLang="en-US" sz="1400" dirty="0" err="1">
                <a:solidFill>
                  <a:srgbClr val="3366FF"/>
                </a:solidFill>
              </a:rPr>
              <a:t>sed</a:t>
            </a:r>
            <a:r>
              <a:rPr lang="en-US" altLang="en-US" sz="1400" dirty="0">
                <a:solidFill>
                  <a:srgbClr val="3366FF"/>
                </a:solidFill>
              </a:rPr>
              <a:t> +</a:t>
            </a:r>
          </a:p>
          <a:p>
            <a:pPr lvl="1"/>
            <a:r>
              <a:rPr lang="en-US" altLang="en-US" sz="1400" dirty="0"/>
              <a:t>regular expressions</a:t>
            </a:r>
          </a:p>
          <a:p>
            <a:pPr lvl="1"/>
            <a:r>
              <a:rPr lang="en-US" altLang="en-US" sz="1400" dirty="0"/>
              <a:t>fast</a:t>
            </a:r>
          </a:p>
          <a:p>
            <a:pPr lvl="1"/>
            <a:r>
              <a:rPr lang="en-US" altLang="en-US" sz="1400" dirty="0"/>
              <a:t>concise</a:t>
            </a:r>
          </a:p>
          <a:p>
            <a:r>
              <a:rPr lang="en-US" altLang="en-US" sz="1400" dirty="0" err="1">
                <a:solidFill>
                  <a:srgbClr val="3366FF"/>
                </a:solidFill>
              </a:rPr>
              <a:t>sed</a:t>
            </a:r>
            <a:r>
              <a:rPr lang="en-US" altLang="en-US" sz="1400" dirty="0">
                <a:solidFill>
                  <a:srgbClr val="3366FF"/>
                </a:solidFill>
              </a:rPr>
              <a:t> –</a:t>
            </a:r>
          </a:p>
          <a:p>
            <a:pPr lvl="1"/>
            <a:r>
              <a:rPr lang="en-US" altLang="en-US" sz="1400" dirty="0"/>
              <a:t>hard to remember text from one line to another</a:t>
            </a:r>
          </a:p>
          <a:p>
            <a:pPr lvl="1"/>
            <a:r>
              <a:rPr lang="en-US" altLang="en-US" sz="1400" dirty="0"/>
              <a:t>not possible to go backward in the file</a:t>
            </a:r>
          </a:p>
          <a:p>
            <a:pPr lvl="1"/>
            <a:r>
              <a:rPr lang="en-US" altLang="en-US" sz="1400" dirty="0"/>
              <a:t>no way to do forward references like    /..../+1</a:t>
            </a:r>
          </a:p>
          <a:p>
            <a:pPr lvl="1"/>
            <a:r>
              <a:rPr lang="en-US" altLang="en-US" sz="1400" dirty="0"/>
              <a:t>no facilities to manipulate numbers</a:t>
            </a:r>
          </a:p>
          <a:p>
            <a:pPr lvl="1"/>
            <a:r>
              <a:rPr lang="en-US" altLang="en-US" sz="1400" dirty="0"/>
              <a:t>cumbersome syntax</a:t>
            </a:r>
          </a:p>
          <a:p>
            <a:r>
              <a:rPr lang="en-US" altLang="en-US" sz="1400" dirty="0" err="1">
                <a:solidFill>
                  <a:srgbClr val="3366FF"/>
                </a:solidFill>
              </a:rPr>
              <a:t>awk</a:t>
            </a:r>
            <a:r>
              <a:rPr lang="en-US" altLang="en-US" sz="1400" dirty="0">
                <a:solidFill>
                  <a:srgbClr val="3366FF"/>
                </a:solidFill>
              </a:rPr>
              <a:t> +</a:t>
            </a:r>
          </a:p>
          <a:p>
            <a:pPr lvl="1"/>
            <a:r>
              <a:rPr lang="en-US" altLang="en-US" sz="1400" dirty="0"/>
              <a:t>convenient numeric processing</a:t>
            </a:r>
          </a:p>
          <a:p>
            <a:pPr lvl="1"/>
            <a:r>
              <a:rPr lang="en-US" altLang="en-US" sz="1400" dirty="0"/>
              <a:t>variables and control flow in the actions</a:t>
            </a:r>
          </a:p>
          <a:p>
            <a:pPr lvl="1"/>
            <a:r>
              <a:rPr lang="en-US" altLang="en-US" sz="1400" dirty="0"/>
              <a:t>convenient way of accessing fields within lines</a:t>
            </a:r>
          </a:p>
          <a:p>
            <a:pPr lvl="1"/>
            <a:r>
              <a:rPr lang="en-US" altLang="en-US" sz="1400" dirty="0"/>
              <a:t>flexible printing</a:t>
            </a:r>
          </a:p>
          <a:p>
            <a:pPr lvl="1"/>
            <a:r>
              <a:rPr lang="en-US" altLang="en-US" sz="1400" dirty="0"/>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z="2800" dirty="0"/>
              <a:t>A few basic things about </a:t>
            </a:r>
            <a:r>
              <a:rPr lang="en-US" altLang="en-US" sz="2800" dirty="0" err="1"/>
              <a:t>awk</a:t>
            </a:r>
            <a:endParaRPr lang="en-US" altLang="en-US" sz="2800"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chemeClr val="folHlink"/>
                </a:solidFill>
              </a:rPr>
              <a:t>"file"</a:t>
            </a:r>
            <a:r>
              <a:rPr lang="en-US" altLang="en-US" sz="1600" dirty="0"/>
              <a:t>, </a:t>
            </a:r>
            <a:r>
              <a:rPr lang="en-US" altLang="en-US" sz="1600" dirty="0">
                <a:solidFill>
                  <a:schemeClr val="folHlink"/>
                </a:solidFill>
              </a:rPr>
              <a:t>"record"</a:t>
            </a:r>
            <a:r>
              <a:rPr lang="en-US" altLang="en-US" sz="1600" dirty="0"/>
              <a:t> and </a:t>
            </a:r>
            <a:r>
              <a:rPr lang="en-US" altLang="en-US" sz="1600" dirty="0">
                <a:solidFill>
                  <a:schemeClr val="folHlink"/>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800"/>
              <a:t>Program Structure in Awk</a:t>
            </a:r>
          </a:p>
        </p:txBody>
      </p:sp>
      <p:sp>
        <p:nvSpPr>
          <p:cNvPr id="8195" name="Rectangle 3"/>
          <p:cNvSpPr>
            <a:spLocks noGrp="1" noChangeArrowheads="1"/>
          </p:cNvSpPr>
          <p:nvPr>
            <p:ph type="body" idx="1"/>
          </p:nvPr>
        </p:nvSpPr>
        <p:spPr/>
        <p:txBody>
          <a:bodyPr/>
          <a:lstStyle/>
          <a:p>
            <a:pPr>
              <a:lnSpc>
                <a:spcPct val="120000"/>
              </a:lnSpc>
            </a:pPr>
            <a:r>
              <a:rPr lang="en-US" altLang="en-US" sz="1800" dirty="0"/>
              <a:t> </a:t>
            </a:r>
            <a:r>
              <a:rPr lang="en-US" altLang="en-US" sz="1600" dirty="0"/>
              <a:t>An </a:t>
            </a:r>
            <a:r>
              <a:rPr lang="en-US" altLang="en-US" sz="1600" dirty="0" err="1"/>
              <a:t>awk</a:t>
            </a:r>
            <a:r>
              <a:rPr lang="en-US" altLang="en-US" sz="1600" dirty="0"/>
              <a:t> program is a sequence of statements of the form:</a:t>
            </a:r>
          </a:p>
          <a:p>
            <a:pPr lvl="1">
              <a:lnSpc>
                <a:spcPct val="120000"/>
              </a:lnSpc>
              <a:buFontTx/>
              <a:buNone/>
            </a:pPr>
            <a:r>
              <a:rPr lang="en-US" altLang="en-US" sz="1600" b="1" dirty="0">
                <a:solidFill>
                  <a:schemeClr val="tx2"/>
                </a:solidFill>
                <a:latin typeface="Courier New" panose="02070309020205020404" pitchFamily="49" charset="0"/>
              </a:rPr>
              <a:t>pattern </a:t>
            </a:r>
            <a:r>
              <a:rPr lang="en-US" altLang="en-US" sz="1600" b="1" dirty="0">
                <a:solidFill>
                  <a:schemeClr val="hlink"/>
                </a:solidFill>
                <a:latin typeface="Courier New" panose="02070309020205020404" pitchFamily="49" charset="0"/>
              </a:rPr>
              <a:t>  </a:t>
            </a:r>
            <a:r>
              <a:rPr lang="en-US" altLang="en-US" sz="1600" b="1" dirty="0">
                <a:solidFill>
                  <a:schemeClr val="folHlink"/>
                </a:solidFill>
                <a:latin typeface="Courier New" panose="02070309020205020404" pitchFamily="49" charset="0"/>
              </a:rPr>
              <a:t>{ action }</a:t>
            </a:r>
          </a:p>
          <a:p>
            <a:pPr lvl="1">
              <a:lnSpc>
                <a:spcPct val="120000"/>
              </a:lnSpc>
              <a:buFontTx/>
              <a:buNone/>
            </a:pPr>
            <a:r>
              <a:rPr lang="en-US" altLang="en-US" sz="1600" b="1" dirty="0">
                <a:solidFill>
                  <a:schemeClr val="tx2"/>
                </a:solidFill>
                <a:latin typeface="Courier New" panose="02070309020205020404" pitchFamily="49" charset="0"/>
              </a:rPr>
              <a:t>pattern</a:t>
            </a:r>
            <a:r>
              <a:rPr lang="en-US" altLang="en-US" sz="1600" b="1" dirty="0">
                <a:solidFill>
                  <a:schemeClr val="hlink"/>
                </a:solidFill>
                <a:latin typeface="Courier New" panose="02070309020205020404" pitchFamily="49" charset="0"/>
              </a:rPr>
              <a:t>   </a:t>
            </a:r>
            <a:r>
              <a:rPr lang="en-US" altLang="en-US" sz="1600" b="1" dirty="0">
                <a:solidFill>
                  <a:schemeClr val="folHlink"/>
                </a:solidFill>
                <a:latin typeface="Courier New" panose="02070309020205020404" pitchFamily="49" charset="0"/>
              </a:rPr>
              <a:t>{ action }</a:t>
            </a:r>
          </a:p>
          <a:p>
            <a:pPr lvl="1">
              <a:lnSpc>
                <a:spcPct val="120000"/>
              </a:lnSpc>
              <a:buFontTx/>
              <a:buNone/>
            </a:pPr>
            <a:r>
              <a:rPr lang="en-US" altLang="en-US" sz="1600" b="1" dirty="0">
                <a:latin typeface="Courier New" panose="02070309020205020404" pitchFamily="49" charset="0"/>
              </a:rPr>
              <a:t>...</a:t>
            </a:r>
          </a:p>
          <a:p>
            <a:pPr>
              <a:lnSpc>
                <a:spcPct val="120000"/>
              </a:lnSpc>
            </a:pPr>
            <a:r>
              <a:rPr lang="en-US" altLang="en-US" sz="1600" dirty="0">
                <a:solidFill>
                  <a:schemeClr val="tx2"/>
                </a:solidFill>
              </a:rPr>
              <a:t>pattern</a:t>
            </a:r>
            <a:r>
              <a:rPr lang="en-US" altLang="en-US" sz="1600" dirty="0"/>
              <a:t> in front of an action  acts  as  a  </a:t>
            </a:r>
            <a:r>
              <a:rPr lang="en-US" altLang="en-US" sz="1600" u="sng" dirty="0"/>
              <a:t>selector</a:t>
            </a:r>
            <a:r>
              <a:rPr lang="en-US" altLang="en-US" sz="1600" dirty="0"/>
              <a:t>  that determines  whether  the  action is to be executed. </a:t>
            </a:r>
          </a:p>
          <a:p>
            <a:pPr>
              <a:lnSpc>
                <a:spcPct val="120000"/>
              </a:lnSpc>
            </a:pPr>
            <a:r>
              <a:rPr lang="en-US" altLang="en-US" sz="1600" dirty="0"/>
              <a:t>Patterns can be : </a:t>
            </a:r>
            <a:r>
              <a:rPr lang="en-US" altLang="en-US" sz="1600" u="sng" dirty="0"/>
              <a:t>regular expressions</a:t>
            </a:r>
            <a:r>
              <a:rPr lang="en-US" altLang="en-US" sz="1600" dirty="0"/>
              <a:t>,  </a:t>
            </a:r>
            <a:r>
              <a:rPr lang="en-US" altLang="en-US" sz="1600" u="sng" dirty="0"/>
              <a:t>arithmetic  relational  expressions</a:t>
            </a:r>
            <a:r>
              <a:rPr lang="en-US" altLang="en-US" sz="1600" dirty="0"/>
              <a:t>,  </a:t>
            </a:r>
            <a:r>
              <a:rPr lang="en-US" altLang="en-US" sz="1600" u="sng" dirty="0"/>
              <a:t>string-valued  expressions</a:t>
            </a:r>
            <a:r>
              <a:rPr lang="en-US" altLang="en-US" sz="1600" dirty="0"/>
              <a:t>,  and </a:t>
            </a:r>
            <a:r>
              <a:rPr lang="en-US" altLang="en-US" sz="1600" u="sng" dirty="0"/>
              <a:t>arbitrary </a:t>
            </a:r>
            <a:r>
              <a:rPr lang="en-US" altLang="en-US" sz="1600" u="sng" dirty="0" err="1"/>
              <a:t>boolean</a:t>
            </a:r>
            <a:r>
              <a:rPr lang="en-US" altLang="en-US" sz="1600" u="sng" dirty="0"/>
              <a:t> combinations</a:t>
            </a:r>
            <a:r>
              <a:rPr lang="en-US" altLang="en-US" sz="1600" dirty="0"/>
              <a:t> of these.</a:t>
            </a:r>
            <a:endParaRPr lang="pl-PL" altLang="en-US" sz="1600" dirty="0"/>
          </a:p>
          <a:p>
            <a:pPr>
              <a:lnSpc>
                <a:spcPct val="160000"/>
              </a:lnSpc>
            </a:pPr>
            <a:r>
              <a:rPr lang="en-US" altLang="en-US" sz="1600" dirty="0">
                <a:solidFill>
                  <a:schemeClr val="folHlink"/>
                </a:solidFill>
              </a:rPr>
              <a:t>action</a:t>
            </a:r>
            <a:r>
              <a:rPr lang="en-US" altLang="en-US" sz="1600" dirty="0"/>
              <a:t> is a sequence of action statements terminated by newlines or semicolons. </a:t>
            </a:r>
          </a:p>
          <a:p>
            <a:pPr>
              <a:lnSpc>
                <a:spcPct val="120000"/>
              </a:lnSpc>
            </a:pPr>
            <a:endParaRPr lang="en-US" altLang="en-US" sz="1600" dirty="0"/>
          </a:p>
        </p:txBody>
      </p:sp>
    </p:spTree>
    <p:extLst>
      <p:ext uri="{BB962C8B-B14F-4D97-AF65-F5344CB8AC3E}">
        <p14:creationId xmlns:p14="http://schemas.microsoft.com/office/powerpoint/2010/main" val="20887071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p:txBody>
          <a:bodyPr/>
          <a:lstStyle/>
          <a:p>
            <a:r>
              <a:rPr lang="en-US" altLang="en-US" sz="2800" dirty="0"/>
              <a:t>A simple example</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pl-PL" altLang="en-US" sz="1400" b="1" dirty="0">
                <a:solidFill>
                  <a:schemeClr val="folHlink"/>
                </a:solidFill>
                <a:latin typeface="Courier New" panose="02070309020205020404" pitchFamily="49" charset="0"/>
              </a:rPr>
              <a:t>ftp</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1752600" y="2486025"/>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2933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4114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6019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2362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p:txBody>
          <a:bodyPr/>
          <a:lstStyle/>
          <a:p>
            <a:r>
              <a:rPr lang="en-US" altLang="en-US" sz="280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1752600" y="2486025"/>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2933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4114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6019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2362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323439" y="1179066"/>
            <a:ext cx="8516970" cy="4769865"/>
          </a:xfrm>
          <a:prstGeom prst="rect">
            <a:avLst/>
          </a:prstGeom>
        </p:spPr>
      </p:pic>
    </p:spTree>
    <p:extLst>
      <p:ext uri="{BB962C8B-B14F-4D97-AF65-F5344CB8AC3E}">
        <p14:creationId xmlns:p14="http://schemas.microsoft.com/office/powerpoint/2010/main" val="14141810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2800"/>
              <a:t>Running awk programs</a:t>
            </a:r>
          </a:p>
        </p:txBody>
      </p:sp>
      <p:sp>
        <p:nvSpPr>
          <p:cNvPr id="21507" name="Rectangle 3"/>
          <p:cNvSpPr>
            <a:spLocks noGrp="1" noChangeArrowheads="1"/>
          </p:cNvSpPr>
          <p:nvPr>
            <p:ph type="body" idx="1"/>
          </p:nvPr>
        </p:nvSpPr>
        <p:spPr/>
        <p:txBody>
          <a:bodyPr/>
          <a:lstStyle/>
          <a:p>
            <a:pPr>
              <a:lnSpc>
                <a:spcPct val="80000"/>
              </a:lnSpc>
              <a:buFontTx/>
              <a:buNone/>
            </a:pPr>
            <a:endParaRPr lang="en-US" altLang="en-US" sz="1600" dirty="0"/>
          </a:p>
          <a:p>
            <a:pPr>
              <a:lnSpc>
                <a:spcPct val="80000"/>
              </a:lnSpc>
              <a:buFontTx/>
              <a:buNone/>
            </a:pPr>
            <a:r>
              <a:rPr lang="en-US" altLang="en-US" sz="1600" dirty="0"/>
              <a:t>There are four ways in which we can run </a:t>
            </a:r>
            <a:r>
              <a:rPr lang="en-US" altLang="en-US" sz="1600" dirty="0" err="1"/>
              <a:t>awk</a:t>
            </a:r>
            <a:r>
              <a:rPr lang="en-US" altLang="en-US" sz="1600" dirty="0"/>
              <a:t> programs</a:t>
            </a:r>
          </a:p>
          <a:p>
            <a:pPr>
              <a:lnSpc>
                <a:spcPct val="80000"/>
              </a:lnSpc>
              <a:buFontTx/>
              <a:buNone/>
            </a:pPr>
            <a:endParaRPr lang="en-US" altLang="en-US" sz="1600" dirty="0"/>
          </a:p>
          <a:p>
            <a:pPr>
              <a:lnSpc>
                <a:spcPct val="80000"/>
              </a:lnSpc>
            </a:pPr>
            <a:r>
              <a:rPr lang="en-US" altLang="en-US" sz="1600" dirty="0">
                <a:hlinkClick r:id="rId2" action="ppaction://hlinkfile"/>
              </a:rPr>
              <a:t>One-shot</a:t>
            </a:r>
            <a:r>
              <a:rPr lang="en-US" altLang="en-US" sz="1600" dirty="0"/>
              <a:t>: Running a short throw-away </a:t>
            </a:r>
            <a:r>
              <a:rPr lang="en-US" altLang="en-US" sz="1600" dirty="0" err="1"/>
              <a:t>awk</a:t>
            </a:r>
            <a:r>
              <a:rPr lang="en-US" altLang="en-US" sz="1600" dirty="0"/>
              <a:t> program.</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program</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input-file1</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input-file2</a:t>
            </a:r>
            <a:r>
              <a:rPr lang="en-US" altLang="en-US" sz="1400" b="1" dirty="0">
                <a:solidFill>
                  <a:schemeClr val="folHlink"/>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600" dirty="0"/>
              <a:t>... where </a:t>
            </a:r>
            <a:r>
              <a:rPr lang="en-US" altLang="en-US" sz="1600" i="1" dirty="0"/>
              <a:t>program</a:t>
            </a:r>
            <a:r>
              <a:rPr lang="en-US" altLang="en-US" sz="1600" dirty="0"/>
              <a:t> consists of a series of patterns and actions.</a:t>
            </a:r>
          </a:p>
          <a:p>
            <a:pPr>
              <a:lnSpc>
                <a:spcPct val="80000"/>
              </a:lnSpc>
              <a:buFontTx/>
              <a:buNone/>
            </a:pPr>
            <a:endParaRPr lang="en-US" altLang="en-US" sz="1600" b="1" dirty="0">
              <a:solidFill>
                <a:schemeClr val="folHlink"/>
              </a:solidFill>
              <a:latin typeface="Courier New" panose="02070309020205020404" pitchFamily="49" charset="0"/>
            </a:endParaRPr>
          </a:p>
          <a:p>
            <a:pPr>
              <a:lnSpc>
                <a:spcPct val="80000"/>
              </a:lnSpc>
            </a:pPr>
            <a:r>
              <a:rPr lang="en-US" altLang="en-US" sz="1600" dirty="0">
                <a:hlinkClick r:id="rId3" action="ppaction://hlinkfile"/>
              </a:rPr>
              <a:t>Read Terminal</a:t>
            </a:r>
            <a:r>
              <a:rPr lang="en-US" altLang="en-US" sz="16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program</a:t>
            </a:r>
            <a:r>
              <a:rPr lang="en-US" altLang="en-US" sz="1400" b="1" dirty="0">
                <a:solidFill>
                  <a:schemeClr val="folHlink"/>
                </a:solidFill>
                <a:latin typeface="Courier New" panose="02070309020205020404" pitchFamily="49" charset="0"/>
              </a:rPr>
              <a:t>' &lt;ENTER&gt; </a:t>
            </a:r>
          </a:p>
          <a:p>
            <a:pPr>
              <a:lnSpc>
                <a:spcPct val="80000"/>
              </a:lnSpc>
              <a:buFontTx/>
              <a:buNone/>
            </a:pPr>
            <a:r>
              <a:rPr lang="en-US" altLang="en-US" sz="1400" b="1" dirty="0">
                <a:solidFill>
                  <a:schemeClr val="folHlink"/>
                </a:solidFill>
                <a:latin typeface="Courier New" panose="02070309020205020404" pitchFamily="49" charset="0"/>
              </a:rPr>
              <a:t>   &lt;input lines&gt;</a:t>
            </a:r>
          </a:p>
          <a:p>
            <a:pPr>
              <a:lnSpc>
                <a:spcPct val="80000"/>
              </a:lnSpc>
              <a:buFontTx/>
              <a:buNone/>
            </a:pPr>
            <a:r>
              <a:rPr lang="en-US" altLang="en-US" sz="1400" b="1" dirty="0">
                <a:solidFill>
                  <a:schemeClr val="folHlink"/>
                </a:solidFill>
                <a:latin typeface="Courier New" panose="02070309020205020404" pitchFamily="49" charset="0"/>
              </a:rPr>
              <a:t>   &lt;input lines&gt;</a:t>
            </a:r>
          </a:p>
          <a:p>
            <a:pPr>
              <a:lnSpc>
                <a:spcPct val="80000"/>
              </a:lnSpc>
              <a:buFontTx/>
              <a:buNone/>
            </a:pPr>
            <a:r>
              <a:rPr lang="en-US" altLang="en-US" sz="1400" b="1" dirty="0">
                <a:solidFill>
                  <a:schemeClr val="folHlink"/>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600" dirty="0">
                <a:hlinkClick r:id="rId4" action="ppaction://hlinkfile"/>
              </a:rPr>
              <a:t>Long</a:t>
            </a:r>
            <a:r>
              <a:rPr lang="en-US" altLang="en-US" sz="1600" dirty="0"/>
              <a:t>: Putting permanent </a:t>
            </a:r>
            <a:r>
              <a:rPr lang="en-US" altLang="en-US" sz="1600" dirty="0" err="1"/>
              <a:t>awk</a:t>
            </a:r>
            <a:r>
              <a:rPr lang="en-US" altLang="en-US" sz="1600" dirty="0"/>
              <a:t> programs in files. </a:t>
            </a:r>
          </a:p>
          <a:p>
            <a:pPr>
              <a:lnSpc>
                <a:spcPct val="80000"/>
              </a:lnSpc>
              <a:buFontTx/>
              <a:buNone/>
            </a:pPr>
            <a:r>
              <a:rPr lang="en-US" altLang="en-US" sz="1400" b="1" dirty="0">
                <a:solidFill>
                  <a:schemeClr val="folHlink"/>
                </a:solidFill>
                <a:latin typeface="Courier New" panose="02070309020205020404" pitchFamily="49" charset="0"/>
              </a:rPr>
              <a:t>	$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i="1" dirty="0">
                <a:solidFill>
                  <a:schemeClr val="folHlink"/>
                </a:solidFill>
                <a:latin typeface="Courier New" panose="02070309020205020404" pitchFamily="49" charset="0"/>
              </a:rPr>
              <a:t>source-file</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input-file1</a:t>
            </a:r>
            <a:r>
              <a:rPr lang="en-US" altLang="en-US" sz="1400" b="1" dirty="0">
                <a:solidFill>
                  <a:schemeClr val="folHlink"/>
                </a:solidFill>
                <a:latin typeface="Courier New" panose="02070309020205020404" pitchFamily="49" charset="0"/>
              </a:rPr>
              <a:t> </a:t>
            </a:r>
            <a:r>
              <a:rPr lang="en-US" altLang="en-US" sz="1400" b="1" i="1" dirty="0">
                <a:solidFill>
                  <a:schemeClr val="folHlink"/>
                </a:solidFill>
                <a:latin typeface="Courier New" panose="02070309020205020404" pitchFamily="49" charset="0"/>
              </a:rPr>
              <a:t>input-file2</a:t>
            </a:r>
            <a:r>
              <a:rPr lang="en-US" altLang="en-US" sz="1400" b="1" dirty="0">
                <a:solidFill>
                  <a:schemeClr val="folHlink"/>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600" u="sng" dirty="0">
                <a:solidFill>
                  <a:schemeClr val="accent1"/>
                </a:solidFill>
              </a:rPr>
              <a:t>Executable</a:t>
            </a:r>
            <a:r>
              <a:rPr lang="en-US" altLang="en-US" sz="1600" dirty="0"/>
              <a:t>: </a:t>
            </a:r>
            <a:r>
              <a:rPr lang="en-US" altLang="en-US" sz="1600" dirty="0">
                <a:solidFill>
                  <a:schemeClr val="tx1"/>
                </a:solidFill>
              </a:rPr>
              <a:t>self-contained </a:t>
            </a:r>
            <a:r>
              <a:rPr lang="en-US" altLang="en-US" sz="1600" dirty="0" err="1">
                <a:solidFill>
                  <a:schemeClr val="tx1"/>
                </a:solidFill>
                <a:latin typeface="Arial Unicode MS"/>
              </a:rPr>
              <a:t>awk</a:t>
            </a:r>
            <a:r>
              <a:rPr lang="en-US" altLang="en-US" sz="1600" dirty="0">
                <a:solidFill>
                  <a:schemeClr val="tx1"/>
                </a:solidFill>
              </a:rPr>
              <a:t> scripts, using the </a:t>
            </a:r>
            <a:r>
              <a:rPr lang="en-US" altLang="en-US" sz="1600" dirty="0">
                <a:solidFill>
                  <a:schemeClr val="tx1"/>
                </a:solidFill>
                <a:latin typeface="Arial Unicode MS"/>
              </a:rPr>
              <a:t>`#!'</a:t>
            </a:r>
            <a:r>
              <a:rPr lang="en-US" altLang="en-US" sz="1600" dirty="0">
                <a:solidFill>
                  <a:schemeClr val="tx1"/>
                </a:solidFill>
              </a:rPr>
              <a:t> script mechanism. </a:t>
            </a:r>
          </a:p>
          <a:p>
            <a:pPr marL="360000" lvl="1" indent="0">
              <a:lnSpc>
                <a:spcPct val="80000"/>
              </a:lnSpc>
              <a:buNone/>
            </a:pPr>
            <a:r>
              <a:rPr lang="en-US" altLang="en-US" sz="1600" dirty="0">
                <a:solidFill>
                  <a:schemeClr val="tx1"/>
                </a:solidFill>
              </a:rPr>
              <a:t>Self-contained </a:t>
            </a:r>
            <a:r>
              <a:rPr lang="en-US" altLang="en-US" sz="1600" dirty="0" err="1">
                <a:solidFill>
                  <a:schemeClr val="tx1"/>
                </a:solidFill>
              </a:rPr>
              <a:t>awk</a:t>
            </a:r>
            <a:r>
              <a:rPr lang="en-US" altLang="en-US" sz="1600" dirty="0">
                <a:solidFill>
                  <a:schemeClr val="tx1"/>
                </a:solidFill>
              </a:rPr>
              <a:t> scripts are useful when you want to write a program which users can invoke without their having to know that the program is written in </a:t>
            </a:r>
            <a:r>
              <a:rPr lang="en-US" altLang="en-US" sz="1600" dirty="0" err="1">
                <a:solidFill>
                  <a:schemeClr val="tx1"/>
                </a:solidFill>
              </a:rPr>
              <a:t>awk</a:t>
            </a:r>
            <a:r>
              <a:rPr lang="en-US" altLang="en-US" sz="1600" dirty="0">
                <a:solidFill>
                  <a:schemeClr val="tx1"/>
                </a:solidFill>
              </a:rPr>
              <a:t>. </a:t>
            </a:r>
            <a:endParaRPr lang="en-US" altLang="en-US" sz="1600" dirty="0"/>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fontAlgn="auto">
              <a:spcAft>
                <a:spcPts val="0"/>
              </a:spcAft>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457200" y="1600200"/>
            <a:ext cx="7467600" cy="4873625"/>
          </a:xfrm>
        </p:spPr>
        <p:txBody>
          <a:bodyPr/>
          <a:lstStyle/>
          <a:p>
            <a:r>
              <a:rPr lang="en-US" altLang="en-US" b="1">
                <a:latin typeface="Courier New" panose="02070309020205020404" pitchFamily="49" charset="0"/>
                <a:cs typeface="Courier New" panose="02070309020205020404" pitchFamily="49" charset="0"/>
              </a:rPr>
              <a:t>awk [options] ‘script’ file(s)</a:t>
            </a:r>
          </a:p>
          <a:p>
            <a:endParaRPr lang="en-US" altLang="en-US"/>
          </a:p>
          <a:p>
            <a:r>
              <a:rPr lang="en-US" altLang="en-US" b="1">
                <a:latin typeface="Courier New" panose="02070309020205020404" pitchFamily="49" charset="0"/>
                <a:cs typeface="Courier New" panose="02070309020205020404" pitchFamily="49" charset="0"/>
              </a:rPr>
              <a:t>awk [options] –f scriptfile file(s)</a:t>
            </a:r>
          </a:p>
          <a:p>
            <a:endParaRPr lang="en-US" altLang="en-US"/>
          </a:p>
          <a:p>
            <a:pPr>
              <a:buFont typeface="Wingdings" panose="05000000000000000000" pitchFamily="2" charset="2"/>
              <a:buNone/>
            </a:pPr>
            <a:r>
              <a:rPr lang="en-US" altLang="en-US" u="sng"/>
              <a:t>Options:</a:t>
            </a:r>
          </a:p>
          <a:p>
            <a:pPr>
              <a:buFont typeface="Wingdings" panose="05000000000000000000" pitchFamily="2" charset="2"/>
              <a:buNone/>
            </a:pPr>
            <a:r>
              <a:rPr lang="en-US" altLang="en-US"/>
              <a:t>	-F	to change input field separator</a:t>
            </a:r>
          </a:p>
          <a:p>
            <a:pPr>
              <a:buFont typeface="Wingdings" panose="05000000000000000000" pitchFamily="2" charset="2"/>
              <a:buNone/>
            </a:pPr>
            <a:r>
              <a:rPr lang="en-US" altLang="en-US"/>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33F3D053-29D5-45C9-969C-E78EA5713719}" type="slidenum">
              <a:rPr lang="en-US" altLang="en-US" sz="1400">
                <a:solidFill>
                  <a:srgbClr val="FFFFFF"/>
                </a:solidFill>
              </a:rPr>
              <a:pPr/>
              <a:t>129</a:t>
            </a:fld>
            <a:endParaRPr lang="en-US" altLang="en-US" sz="140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fontAlgn="auto">
              <a:spcAft>
                <a:spcPts val="0"/>
              </a:spcAft>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457200" y="1600200"/>
            <a:ext cx="7467600" cy="4873625"/>
          </a:xfrm>
        </p:spPr>
        <p:txBody>
          <a:bodyPr/>
          <a:lstStyle/>
          <a:p>
            <a:r>
              <a:rPr lang="en-US" altLang="en-US"/>
              <a:t>consists of patterns &amp; actions:  </a:t>
            </a:r>
          </a:p>
          <a:p>
            <a:pPr>
              <a:buFont typeface="Wingdings" panose="05000000000000000000" pitchFamily="2" charset="2"/>
              <a:buNone/>
            </a:pPr>
            <a:r>
              <a:rPr lang="en-US" altLang="en-US"/>
              <a:t>		</a:t>
            </a:r>
            <a:r>
              <a:rPr lang="en-US" altLang="en-US" b="1">
                <a:latin typeface="Courier New" panose="02070309020205020404" pitchFamily="49" charset="0"/>
                <a:cs typeface="Courier New" panose="02070309020205020404" pitchFamily="49" charset="0"/>
              </a:rPr>
              <a:t>pattern {action}</a:t>
            </a:r>
          </a:p>
          <a:p>
            <a:endParaRPr lang="en-US" altLang="en-US"/>
          </a:p>
          <a:p>
            <a:pPr lvl="1"/>
            <a:r>
              <a:rPr lang="en-US" altLang="en-US"/>
              <a:t>if pattern is missing, action is applied to all lines</a:t>
            </a:r>
          </a:p>
          <a:p>
            <a:pPr lvl="1"/>
            <a:r>
              <a:rPr lang="en-US" altLang="en-US"/>
              <a:t>if action is missing, the matched line is printed</a:t>
            </a:r>
          </a:p>
          <a:p>
            <a:pPr lvl="1"/>
            <a:r>
              <a:rPr lang="en-US" altLang="en-US"/>
              <a:t>must have either pattern or action</a:t>
            </a:r>
          </a:p>
          <a:p>
            <a:endParaRPr lang="en-US" altLang="en-US"/>
          </a:p>
          <a:p>
            <a:pPr>
              <a:buFont typeface="Wingdings" panose="05000000000000000000" pitchFamily="2" charset="2"/>
              <a:buNone/>
            </a:pPr>
            <a:r>
              <a:rPr lang="en-US" altLang="en-US" u="sng"/>
              <a:t>Example:</a:t>
            </a:r>
          </a:p>
          <a:p>
            <a:pPr lvl="1">
              <a:buFont typeface="Wingdings 2" panose="05020102010507070707" pitchFamily="18" charset="2"/>
              <a:buNone/>
            </a:pPr>
            <a:r>
              <a:rPr lang="en-US" altLang="en-US" b="1">
                <a:latin typeface="Courier New" panose="02070309020205020404" pitchFamily="49" charset="0"/>
                <a:cs typeface="Courier New" panose="02070309020205020404" pitchFamily="49" charset="0"/>
              </a:rPr>
              <a:t>awk '/for/' testfile</a:t>
            </a:r>
          </a:p>
          <a:p>
            <a:pPr lvl="1"/>
            <a:r>
              <a:rPr lang="en-US" altLang="en-US"/>
              <a:t>prints all lines containing string “for” in testfile</a:t>
            </a:r>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073C6AB-1F64-43AC-9F76-BB2F61FD1FD4}" type="slidenum">
              <a:rPr lang="en-US" altLang="en-US" sz="1400">
                <a:solidFill>
                  <a:srgbClr val="FFFFFF"/>
                </a:solidFill>
              </a:rPr>
              <a:pPr/>
              <a:t>130</a:t>
            </a:fld>
            <a:endParaRPr lang="en-US" altLang="en-US" sz="140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fontAlgn="auto">
              <a:spcAft>
                <a:spcPts val="0"/>
              </a:spcAft>
              <a:defRPr/>
            </a:pPr>
            <a:r>
              <a:rPr lang="en-US" dirty="0"/>
              <a:t>Basic Terminology: input file</a:t>
            </a:r>
          </a:p>
        </p:txBody>
      </p:sp>
      <p:sp>
        <p:nvSpPr>
          <p:cNvPr id="16386" name="Rectangle 3"/>
          <p:cNvSpPr>
            <a:spLocks noGrp="1" noChangeArrowheads="1"/>
          </p:cNvSpPr>
          <p:nvPr>
            <p:ph sz="quarter" idx="1"/>
          </p:nvPr>
        </p:nvSpPr>
        <p:spPr>
          <a:xfrm>
            <a:off x="457200" y="1600200"/>
            <a:ext cx="7467600" cy="4873625"/>
          </a:xfrm>
        </p:spPr>
        <p:txBody>
          <a:bodyPr/>
          <a:lstStyle/>
          <a:p>
            <a:r>
              <a:rPr lang="en-US" altLang="en-US"/>
              <a:t>A </a:t>
            </a:r>
            <a:r>
              <a:rPr lang="en-US" altLang="en-US" u="sng"/>
              <a:t>field</a:t>
            </a:r>
            <a:r>
              <a:rPr lang="en-US" altLang="en-US"/>
              <a:t> is a unit of data in a line</a:t>
            </a:r>
          </a:p>
          <a:p>
            <a:r>
              <a:rPr lang="en-US" altLang="en-US"/>
              <a:t>Each field is separated from the other fields by the </a:t>
            </a:r>
            <a:r>
              <a:rPr lang="en-US" altLang="en-US" u="sng"/>
              <a:t>field separator</a:t>
            </a:r>
          </a:p>
          <a:p>
            <a:pPr lvl="1"/>
            <a:r>
              <a:rPr lang="en-US" altLang="en-US"/>
              <a:t>default field separator is whitespace</a:t>
            </a:r>
          </a:p>
          <a:p>
            <a:r>
              <a:rPr lang="en-US" altLang="en-US"/>
              <a:t>A </a:t>
            </a:r>
            <a:r>
              <a:rPr lang="en-US" altLang="en-US" u="sng"/>
              <a:t>record</a:t>
            </a:r>
            <a:r>
              <a:rPr lang="en-US" altLang="en-US"/>
              <a:t> is the collection of fields in a line</a:t>
            </a:r>
          </a:p>
          <a:p>
            <a:r>
              <a:rPr lang="en-US" altLang="en-US"/>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639EA0-AD7A-41A0-80AF-BCB9110DB1FD}" type="slidenum">
              <a:rPr lang="en-US" altLang="en-US" sz="1400">
                <a:solidFill>
                  <a:srgbClr val="FFFFFF"/>
                </a:solidFill>
              </a:rPr>
              <a:pPr/>
              <a:t>131</a:t>
            </a:fld>
            <a:endParaRPr lang="en-US" altLang="en-US" sz="140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78FD121-F598-49A4-863C-EAF2EB61CB8B}" type="slidenum">
              <a:rPr lang="en-US" altLang="en-US" sz="1400">
                <a:solidFill>
                  <a:srgbClr val="FFFFFF"/>
                </a:solidFill>
              </a:rPr>
              <a:pPr/>
              <a:t>132</a:t>
            </a:fld>
            <a:endParaRPr lang="en-US" altLang="en-US" sz="140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81000"/>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lstStyle/>
          <a:p>
            <a:pPr fontAlgn="auto">
              <a:spcAft>
                <a:spcPts val="0"/>
              </a:spcAft>
              <a:defRPr/>
            </a:pPr>
            <a:r>
              <a:rPr lang="en-US" dirty="0"/>
              <a:t>Buffers</a:t>
            </a:r>
          </a:p>
        </p:txBody>
      </p:sp>
      <p:sp>
        <p:nvSpPr>
          <p:cNvPr id="19459" name="Rectangle 3"/>
          <p:cNvSpPr>
            <a:spLocks noGrp="1" noChangeArrowheads="1"/>
          </p:cNvSpPr>
          <p:nvPr>
            <p:ph sz="quarter" idx="1"/>
          </p:nvPr>
        </p:nvSpPr>
        <p:spPr>
          <a:xfrm>
            <a:off x="457200" y="1600200"/>
            <a:ext cx="7467600" cy="4873625"/>
          </a:xfrm>
        </p:spPr>
        <p:txBody>
          <a:bodyPr/>
          <a:lstStyle/>
          <a:p>
            <a:endParaRPr lang="en-US" altLang="en-US"/>
          </a:p>
          <a:p>
            <a:r>
              <a:rPr lang="en-US" altLang="en-US"/>
              <a:t>awk supports two types of buffers: </a:t>
            </a:r>
          </a:p>
          <a:p>
            <a:pPr>
              <a:buFont typeface="Wingdings" panose="05000000000000000000" pitchFamily="2" charset="2"/>
              <a:buNone/>
            </a:pPr>
            <a:r>
              <a:rPr lang="en-US" altLang="en-US"/>
              <a:t>	</a:t>
            </a:r>
            <a:r>
              <a:rPr lang="en-US" altLang="en-US" u="sng"/>
              <a:t>record</a:t>
            </a:r>
            <a:r>
              <a:rPr lang="en-US" altLang="en-US"/>
              <a:t> and </a:t>
            </a:r>
            <a:r>
              <a:rPr lang="en-US" altLang="en-US" u="sng"/>
              <a:t>field</a:t>
            </a:r>
          </a:p>
          <a:p>
            <a:endParaRPr lang="en-US" altLang="en-US"/>
          </a:p>
          <a:p>
            <a:r>
              <a:rPr lang="en-US" altLang="en-US"/>
              <a:t>field buffer:</a:t>
            </a:r>
          </a:p>
          <a:p>
            <a:pPr lvl="1"/>
            <a:r>
              <a:rPr lang="en-US" altLang="en-US"/>
              <a:t>one for each fields in the current record.</a:t>
            </a:r>
          </a:p>
          <a:p>
            <a:pPr lvl="1"/>
            <a:r>
              <a:rPr lang="en-US" altLang="en-US"/>
              <a:t>names: $1, $2, …</a:t>
            </a:r>
          </a:p>
          <a:p>
            <a:endParaRPr lang="en-US" altLang="en-US"/>
          </a:p>
          <a:p>
            <a:r>
              <a:rPr lang="en-US" altLang="en-US"/>
              <a:t>record buffer :</a:t>
            </a:r>
          </a:p>
          <a:p>
            <a:pPr lvl="1"/>
            <a:r>
              <a:rPr lang="en-US" altLang="en-US"/>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9BB2DB4-7C6D-4CC6-854E-D045EE2A9891}" type="slidenum">
              <a:rPr lang="en-US" altLang="en-US" sz="1400">
                <a:solidFill>
                  <a:srgbClr val="FFFFFF"/>
                </a:solidFill>
              </a:rPr>
              <a:pPr/>
              <a:t>133</a:t>
            </a:fld>
            <a:endParaRPr lang="en-US" altLang="en-US" sz="140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p:txBody>
          <a:bodyPr/>
          <a:lstStyle/>
          <a:p>
            <a:pPr fontAlgn="auto">
              <a:spcAft>
                <a:spcPts val="0"/>
              </a:spcAft>
              <a:defRPr/>
            </a:pPr>
            <a:r>
              <a:rPr lang="en-US" dirty="0"/>
              <a:t>Some System Variables</a:t>
            </a:r>
          </a:p>
        </p:txBody>
      </p:sp>
      <p:sp>
        <p:nvSpPr>
          <p:cNvPr id="14340" name="Rectangle 1027"/>
          <p:cNvSpPr>
            <a:spLocks noGrp="1" noChangeArrowheads="1"/>
          </p:cNvSpPr>
          <p:nvPr>
            <p:ph sz="quarter" idx="1"/>
          </p:nvPr>
        </p:nvSpPr>
        <p:spPr>
          <a:xfrm>
            <a:off x="457200" y="1600200"/>
            <a:ext cx="7620000" cy="4873625"/>
          </a:xfrm>
        </p:spPr>
        <p:txBody>
          <a:bodyPr>
            <a:normAutofit/>
          </a:bodyPr>
          <a:lstStyle/>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FS		 Field separator (default=whitespace)</a:t>
            </a:r>
          </a:p>
          <a:p>
            <a:pPr marL="274320" indent="-274320" fontAlgn="auto">
              <a:spcAft>
                <a:spcPts val="0"/>
              </a:spcAft>
              <a:buFont typeface="Wingdings"/>
              <a:buNone/>
              <a:defRPr/>
            </a:pPr>
            <a:r>
              <a:rPr lang="en-US" dirty="0"/>
              <a:t>RS		 Record separator (default=\n)</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NF		 Number of fields in current record</a:t>
            </a:r>
          </a:p>
          <a:p>
            <a:pPr marL="274320" indent="-274320" fontAlgn="auto">
              <a:spcAft>
                <a:spcPts val="0"/>
              </a:spcAft>
              <a:buFont typeface="Wingdings"/>
              <a:buNone/>
              <a:defRPr/>
            </a:pPr>
            <a:r>
              <a:rPr lang="en-US" dirty="0"/>
              <a:t>NR		 Number of the current record</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OFS		 Output field separator (default=space)</a:t>
            </a:r>
          </a:p>
          <a:p>
            <a:pPr marL="274320" indent="-274320" fontAlgn="auto">
              <a:spcAft>
                <a:spcPts val="0"/>
              </a:spcAft>
              <a:buFont typeface="Wingdings"/>
              <a:buNone/>
              <a:defRPr/>
            </a:pPr>
            <a:r>
              <a:rPr lang="en-US" dirty="0"/>
              <a:t>ORS		 Output record separator (default=\n)</a:t>
            </a:r>
          </a:p>
          <a:p>
            <a:pPr marL="274320" indent="-274320" fontAlgn="auto">
              <a:spcAft>
                <a:spcPts val="0"/>
              </a:spcAft>
              <a:buFont typeface="Wingdings"/>
              <a:buNone/>
              <a:defRPr/>
            </a:pPr>
            <a:endParaRPr lang="en-US" dirty="0"/>
          </a:p>
          <a:p>
            <a:pPr marL="274320" indent="-274320" fontAlgn="auto">
              <a:spcAft>
                <a:spcPts val="0"/>
              </a:spcAft>
              <a:buFont typeface="Wingdings"/>
              <a:buNone/>
              <a:defRPr/>
            </a:pPr>
            <a:r>
              <a:rPr lang="en-US" dirty="0"/>
              <a:t>FILENAME	 Current filename</a:t>
            </a:r>
          </a:p>
          <a:p>
            <a:pPr marL="274320" indent="-274320" fontAlgn="auto">
              <a:spcAft>
                <a:spcPts val="0"/>
              </a:spcAft>
              <a:buFont typeface="Wingdings"/>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2356586-5CB9-46F9-999E-1F91C7DA99FA}" type="slidenum">
              <a:rPr lang="en-US" altLang="en-US" sz="1400">
                <a:solidFill>
                  <a:srgbClr val="FFFFFF"/>
                </a:solidFill>
              </a:rPr>
              <a:pPr/>
              <a:t>134</a:t>
            </a:fld>
            <a:endParaRPr lang="en-US" altLang="en-US" sz="140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fontAlgn="auto">
              <a:spcAft>
                <a:spcPts val="0"/>
              </a:spcAft>
              <a:defRPr/>
            </a:pPr>
            <a:r>
              <a:rPr lang="en-US"/>
              <a:t>Example: Records and Fields</a:t>
            </a:r>
          </a:p>
        </p:txBody>
      </p:sp>
      <p:sp>
        <p:nvSpPr>
          <p:cNvPr id="15364" name="Rectangle 3"/>
          <p:cNvSpPr>
            <a:spLocks noGrp="1" noChangeArrowheads="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Billy Black     1683    9/23/44 336500</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1 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2 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3 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030F92A-F80E-4DDD-A2F2-97488FB3683B}" type="slidenum">
              <a:rPr lang="en-US" altLang="en-US" sz="1400">
                <a:solidFill>
                  <a:srgbClr val="FFFFFF"/>
                </a:solidFill>
              </a:rPr>
              <a:pPr/>
              <a:t>135</a:t>
            </a:fld>
            <a:endParaRPr lang="en-US" altLang="en-US" sz="140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p:txBody>
          <a:bodyPr/>
          <a:lstStyle/>
          <a:p>
            <a:pPr fontAlgn="auto">
              <a:spcAft>
                <a:spcPts val="0"/>
              </a:spcAft>
              <a:defRPr/>
            </a:pPr>
            <a:r>
              <a:rPr lang="en-US"/>
              <a:t>Example: Space as Field Separator </a:t>
            </a:r>
          </a:p>
        </p:txBody>
      </p:sp>
      <p:sp>
        <p:nvSpPr>
          <p:cNvPr id="16388" name="Rectangle 1027"/>
          <p:cNvSpPr>
            <a:spLocks noGrp="1" noChangeArrowheads="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Tom Jones       4424    5/12/66 543354</a:t>
            </a:r>
          </a:p>
          <a:p>
            <a:pPr marL="274320" indent="-274320" fontAlgn="auto">
              <a:spcAft>
                <a:spcPts val="0"/>
              </a:spcAft>
              <a:buFont typeface="Wingdings"/>
              <a:buNone/>
              <a:defRPr/>
            </a:pPr>
            <a:r>
              <a:rPr lang="en-US" b="1" dirty="0">
                <a:latin typeface="Courier New" pitchFamily="49" charset="0"/>
                <a:cs typeface="Courier New" pitchFamily="49" charset="0"/>
              </a:rPr>
              <a:t>Mary Adams      5346    11/4/63 28765</a:t>
            </a:r>
          </a:p>
          <a:p>
            <a:pPr marL="274320" indent="-274320" fontAlgn="auto">
              <a:spcAft>
                <a:spcPts val="0"/>
              </a:spcAft>
              <a:buFont typeface="Wingdings"/>
              <a:buNone/>
              <a:defRPr/>
            </a:pPr>
            <a:r>
              <a:rPr lang="en-US" b="1" dirty="0">
                <a:latin typeface="Courier New" pitchFamily="49" charset="0"/>
                <a:cs typeface="Courier New" pitchFamily="49" charset="0"/>
              </a:rPr>
              <a:t>Sally Chang     1654    7/22/54 650000</a:t>
            </a:r>
          </a:p>
          <a:p>
            <a:pPr marL="274320" indent="-274320" fontAlgn="auto">
              <a:spcAft>
                <a:spcPts val="0"/>
              </a:spcAft>
              <a:buFont typeface="Wingdings"/>
              <a:buNone/>
              <a:defRPr/>
            </a:pPr>
            <a:r>
              <a:rPr lang="en-US" b="1" dirty="0">
                <a:latin typeface="Courier New" pitchFamily="49" charset="0"/>
                <a:cs typeface="Courier New" pitchFamily="49" charset="0"/>
              </a:rPr>
              <a:t>Billy Black     1683    9/23/44 336500</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1 Tom Jones 543354</a:t>
            </a:r>
          </a:p>
          <a:p>
            <a:pPr marL="274320" indent="-274320" fontAlgn="auto">
              <a:spcAft>
                <a:spcPts val="0"/>
              </a:spcAft>
              <a:buFont typeface="Wingdings"/>
              <a:buNone/>
              <a:defRPr/>
            </a:pPr>
            <a:r>
              <a:rPr lang="en-US" b="1" dirty="0">
                <a:latin typeface="Courier New" pitchFamily="49" charset="0"/>
                <a:cs typeface="Courier New" pitchFamily="49" charset="0"/>
              </a:rPr>
              <a:t>2 Mary Adams 28765</a:t>
            </a:r>
          </a:p>
          <a:p>
            <a:pPr marL="274320" indent="-274320" fontAlgn="auto">
              <a:spcAft>
                <a:spcPts val="0"/>
              </a:spcAft>
              <a:buFont typeface="Wingdings"/>
              <a:buNone/>
              <a:defRPr/>
            </a:pPr>
            <a:r>
              <a:rPr lang="en-US" b="1" dirty="0">
                <a:latin typeface="Courier New" pitchFamily="49" charset="0"/>
                <a:cs typeface="Courier New" pitchFamily="49" charset="0"/>
              </a:rPr>
              <a:t>3 Sally Chang 650000</a:t>
            </a:r>
          </a:p>
          <a:p>
            <a:pPr marL="274320" indent="-274320" fontAlgn="auto">
              <a:spcAft>
                <a:spcPts val="0"/>
              </a:spcAft>
              <a:buFont typeface="Wingdings"/>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DFCAE10-22BE-4618-B06A-2B18ED6BB7A7}" type="slidenum">
              <a:rPr lang="en-US" altLang="en-US" sz="1400">
                <a:solidFill>
                  <a:srgbClr val="FFFFFF"/>
                </a:solidFill>
              </a:rPr>
              <a:pPr/>
              <a:t>136</a:t>
            </a:fld>
            <a:endParaRPr lang="en-US" altLang="en-US" sz="140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p:txBody>
          <a:bodyPr/>
          <a:lstStyle/>
          <a:p>
            <a:pPr fontAlgn="auto">
              <a:spcAft>
                <a:spcPts val="0"/>
              </a:spcAft>
              <a:defRPr/>
            </a:pPr>
            <a:r>
              <a:rPr lang="en-US"/>
              <a:t>Example: Colon as Field Separator</a:t>
            </a:r>
          </a:p>
        </p:txBody>
      </p:sp>
      <p:sp>
        <p:nvSpPr>
          <p:cNvPr id="25602" name="Rectangle 1027"/>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2D61451-4EA0-4023-8033-BEE00C6F7E27}"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z="2800"/>
              <a:t>Advanced awk features</a:t>
            </a:r>
            <a:r>
              <a:rPr lang="en-US" altLang="en-US"/>
              <a:t> </a:t>
            </a:r>
          </a:p>
        </p:txBody>
      </p:sp>
      <p:sp>
        <p:nvSpPr>
          <p:cNvPr id="29699"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borrows a lot from the C language.</a:t>
            </a:r>
          </a:p>
          <a:p>
            <a:pPr>
              <a:lnSpc>
                <a:spcPct val="120000"/>
              </a:lnSpc>
            </a:pPr>
            <a:r>
              <a:rPr lang="en-US" altLang="en-US" sz="1600" dirty="0"/>
              <a:t>The if loop, for loop and while loop have the same constructs as in C.</a:t>
            </a:r>
          </a:p>
          <a:p>
            <a:pPr>
              <a:lnSpc>
                <a:spcPct val="120000"/>
              </a:lnSpc>
            </a:pPr>
            <a:r>
              <a:rPr lang="en-US" altLang="en-US" sz="1600" dirty="0" err="1"/>
              <a:t>Awk’s</a:t>
            </a:r>
            <a:r>
              <a:rPr lang="en-US" altLang="en-US" sz="1600" dirty="0"/>
              <a:t> variables are stored internally as strings.</a:t>
            </a:r>
          </a:p>
          <a:p>
            <a:pPr>
              <a:lnSpc>
                <a:spcPct val="120000"/>
              </a:lnSpc>
              <a:buFontTx/>
              <a:buNone/>
            </a:pPr>
            <a:r>
              <a:rPr lang="en-US" altLang="en-US" sz="1600" dirty="0"/>
              <a:t>      </a:t>
            </a:r>
            <a:r>
              <a:rPr lang="en-US" altLang="en-US" sz="1400" b="1" dirty="0" err="1">
                <a:solidFill>
                  <a:schemeClr val="folHlink"/>
                </a:solidFill>
                <a:latin typeface="Courier New" panose="02070309020205020404" pitchFamily="49" charset="0"/>
              </a:rPr>
              <a:t>eg</a:t>
            </a:r>
            <a:r>
              <a:rPr lang="en-US" altLang="en-US" sz="1400" b="1" dirty="0">
                <a:solidFill>
                  <a:schemeClr val="folHlink"/>
                </a:solidFill>
                <a:latin typeface="Courier New" panose="02070309020205020404" pitchFamily="49" charset="0"/>
              </a:rPr>
              <a:t>. x = “1.01”</a:t>
            </a:r>
          </a:p>
          <a:p>
            <a:pPr>
              <a:lnSpc>
                <a:spcPct val="120000"/>
              </a:lnSpc>
              <a:buFontTx/>
              <a:buNone/>
            </a:pPr>
            <a:r>
              <a:rPr lang="en-US" altLang="en-US" sz="1400" b="1" dirty="0">
                <a:solidFill>
                  <a:schemeClr val="folHlink"/>
                </a:solidFill>
                <a:latin typeface="Courier New" panose="02070309020205020404" pitchFamily="49" charset="0"/>
              </a:rPr>
              <a:t>       x = x + 1</a:t>
            </a:r>
          </a:p>
          <a:p>
            <a:pPr>
              <a:lnSpc>
                <a:spcPct val="120000"/>
              </a:lnSpc>
              <a:buFontTx/>
              <a:buNone/>
            </a:pPr>
            <a:r>
              <a:rPr lang="en-US" altLang="en-US" sz="1400" b="1" dirty="0">
                <a:solidFill>
                  <a:schemeClr val="folHlink"/>
                </a:solidFill>
                <a:latin typeface="Courier New" panose="02070309020205020404" pitchFamily="49" charset="0"/>
              </a:rPr>
              <a:t>       print x</a:t>
            </a:r>
          </a:p>
          <a:p>
            <a:pPr>
              <a:lnSpc>
                <a:spcPct val="120000"/>
              </a:lnSpc>
              <a:buFontTx/>
              <a:buNone/>
            </a:pPr>
            <a:r>
              <a:rPr lang="en-US" altLang="en-US" sz="1600" dirty="0"/>
              <a:t>      </a:t>
            </a:r>
            <a:r>
              <a:rPr lang="en-US" altLang="en-US" sz="1400" b="1" dirty="0">
                <a:latin typeface="Courier New" panose="02070309020205020404" pitchFamily="49" charset="0"/>
              </a:rPr>
              <a:t>The above will print the value 2.01</a:t>
            </a:r>
          </a:p>
          <a:p>
            <a:pPr>
              <a:lnSpc>
                <a:spcPct val="120000"/>
              </a:lnSpc>
            </a:pPr>
            <a:r>
              <a:rPr lang="en-US" altLang="en-US" sz="1600" dirty="0"/>
              <a:t>Comparison operators in </a:t>
            </a:r>
            <a:r>
              <a:rPr lang="en-US" altLang="en-US" sz="1600" dirty="0" err="1"/>
              <a:t>awk</a:t>
            </a:r>
            <a:r>
              <a:rPr lang="en-US" altLang="en-US" sz="1600" dirty="0"/>
              <a:t> are : </a:t>
            </a:r>
            <a:r>
              <a:rPr lang="en-US" altLang="en-US" sz="1400" b="1" dirty="0">
                <a:solidFill>
                  <a:schemeClr val="folHlink"/>
                </a:solidFill>
                <a:latin typeface="Courier New" panose="02070309020205020404" pitchFamily="49" charset="0"/>
              </a:rPr>
              <a:t>"==", "&lt;", "&gt;", "&lt;=", "&gt;=", "!=“, "~" and "!~“.</a:t>
            </a:r>
          </a:p>
          <a:p>
            <a:pPr>
              <a:lnSpc>
                <a:spcPct val="120000"/>
              </a:lnSpc>
            </a:pPr>
            <a:r>
              <a:rPr lang="en-US" altLang="en-US" sz="1400" b="1" dirty="0">
                <a:solidFill>
                  <a:schemeClr val="folHlink"/>
                </a:solidFill>
              </a:rPr>
              <a:t>“~”</a:t>
            </a:r>
            <a:r>
              <a:rPr lang="en-US" altLang="en-US" sz="1600" dirty="0"/>
              <a:t> and </a:t>
            </a:r>
            <a:r>
              <a:rPr lang="en-US" altLang="en-US" sz="1400" b="1" dirty="0">
                <a:solidFill>
                  <a:schemeClr val="folHlink"/>
                </a:solidFill>
              </a:rPr>
              <a:t>“!~”</a:t>
            </a:r>
            <a:r>
              <a:rPr lang="en-US" altLang="en-US" sz="1600" dirty="0"/>
              <a:t> operators mean "matches" and "does not match".</a:t>
            </a:r>
          </a:p>
          <a:p>
            <a:pPr>
              <a:lnSpc>
                <a:spcPct val="120000"/>
              </a:lnSpc>
            </a:pPr>
            <a:endParaRPr lang="en-US" altLang="en-US" sz="1600" dirty="0"/>
          </a:p>
        </p:txBody>
      </p:sp>
    </p:spTree>
    <p:extLst>
      <p:ext uri="{BB962C8B-B14F-4D97-AF65-F5344CB8AC3E}">
        <p14:creationId xmlns:p14="http://schemas.microsoft.com/office/powerpoint/2010/main" val="42653341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z="2800"/>
              <a:t>Awk Examples </a:t>
            </a:r>
          </a:p>
        </p:txBody>
      </p:sp>
      <p:sp>
        <p:nvSpPr>
          <p:cNvPr id="25603" name="Rectangle 3"/>
          <p:cNvSpPr>
            <a:spLocks noGrp="1" noChangeArrowheads="1"/>
          </p:cNvSpPr>
          <p:nvPr>
            <p:ph type="body" idx="1"/>
          </p:nvPr>
        </p:nvSpPr>
        <p:spPr/>
        <p:txBody>
          <a:bodyPr/>
          <a:lstStyle/>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 print $0 }'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sz="1400" dirty="0"/>
              <a:t> </a:t>
            </a:r>
          </a:p>
          <a:p>
            <a:pPr>
              <a:lnSpc>
                <a:spcPct val="140000"/>
              </a:lnSpc>
              <a:buFontTx/>
              <a:buNone/>
            </a:pPr>
            <a:r>
              <a:rPr lang="en-US" altLang="en-US" sz="1400" dirty="0">
                <a:latin typeface="Courier New" panose="02070309020205020404" pitchFamily="49" charset="0"/>
              </a:rPr>
              <a:t>  </a:t>
            </a:r>
            <a:r>
              <a:rPr lang="en-US" altLang="en-US" sz="1400" dirty="0"/>
              <a:t>Prints all the lines in /</a:t>
            </a:r>
            <a:r>
              <a:rPr lang="en-US" altLang="en-US" sz="1400" dirty="0" err="1"/>
              <a:t>etc</a:t>
            </a:r>
            <a:r>
              <a:rPr lang="en-US" altLang="en-US" sz="1400" dirty="0"/>
              <a:t>/</a:t>
            </a:r>
            <a:r>
              <a:rPr lang="en-US" altLang="en-US" sz="1400" dirty="0" err="1"/>
              <a:t>passwd</a:t>
            </a:r>
            <a:endParaRPr lang="en-US" altLang="en-US" sz="1400" dirty="0"/>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 print "username: " $1 "\t\</a:t>
            </a:r>
            <a:r>
              <a:rPr lang="en-US" altLang="en-US" sz="1400" b="1" dirty="0" err="1">
                <a:solidFill>
                  <a:schemeClr val="folHlink"/>
                </a:solidFill>
                <a:latin typeface="Courier New" panose="02070309020205020404" pitchFamily="49" charset="0"/>
              </a:rPr>
              <a:t>tuid</a:t>
            </a:r>
            <a:r>
              <a:rPr lang="en-US" altLang="en-US" sz="1400" b="1" dirty="0">
                <a:solidFill>
                  <a:schemeClr val="folHlink"/>
                </a:solidFill>
                <a:latin typeface="Courier New" panose="02070309020205020404" pitchFamily="49" charset="0"/>
              </a:rPr>
              <a:t>:" $3" }'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sz="1400" b="1" dirty="0">
                <a:solidFill>
                  <a:schemeClr val="folHlink"/>
                </a:solidFill>
                <a:latin typeface="Courier New" panose="02070309020205020404" pitchFamily="49" charset="0"/>
              </a:rPr>
              <a:t> </a:t>
            </a: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dirty="0"/>
              <a:t>Prints the 1</a:t>
            </a:r>
            <a:r>
              <a:rPr lang="en-US" altLang="en-US" sz="1400" baseline="30000" dirty="0"/>
              <a:t>st</a:t>
            </a:r>
            <a:r>
              <a:rPr lang="en-US" altLang="en-US" sz="1400" dirty="0"/>
              <a:t> and 3</a:t>
            </a:r>
            <a:r>
              <a:rPr lang="en-US" altLang="en-US" sz="1400" baseline="30000" dirty="0"/>
              <a:t>rd</a:t>
            </a:r>
            <a:r>
              <a:rPr lang="en-US" altLang="en-US" sz="1400" dirty="0"/>
              <a:t> fields of each line in /</a:t>
            </a:r>
            <a:r>
              <a:rPr lang="en-US" altLang="en-US" sz="1400" dirty="0" err="1"/>
              <a:t>etc</a:t>
            </a:r>
            <a:r>
              <a:rPr lang="en-US" altLang="en-US" sz="1400" dirty="0"/>
              <a:t>/</a:t>
            </a:r>
            <a:r>
              <a:rPr lang="en-US" altLang="en-US" sz="1400" dirty="0" err="1"/>
              <a:t>passwd</a:t>
            </a:r>
            <a:r>
              <a:rPr lang="en-US" altLang="en-US" sz="1400" dirty="0"/>
              <a:t>. The fields  are separated by “:”</a:t>
            </a: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script1.awk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endParaRPr lang="en-US" altLang="en-US" sz="1400" b="1" dirty="0">
              <a:solidFill>
                <a:schemeClr val="folHlink"/>
              </a:solidFill>
              <a:latin typeface="Courier New" panose="02070309020205020404" pitchFamily="49" charset="0"/>
            </a:endParaRPr>
          </a:p>
          <a:p>
            <a:pPr>
              <a:lnSpc>
                <a:spcPct val="140000"/>
              </a:lnSpc>
              <a:buFontTx/>
              <a:buNone/>
            </a:pPr>
            <a:r>
              <a:rPr lang="en-US" altLang="en-US" sz="1400" b="1" dirty="0">
                <a:solidFill>
                  <a:schemeClr val="folHlink"/>
                </a:solidFill>
                <a:latin typeface="Courier New" panose="02070309020205020404" pitchFamily="49" charset="0"/>
              </a:rPr>
              <a:t>  </a:t>
            </a:r>
            <a:r>
              <a:rPr lang="en-US" altLang="en-US" sz="1400" b="1" u="sng" dirty="0">
                <a:solidFill>
                  <a:srgbClr val="D23C9C"/>
                </a:solidFill>
                <a:latin typeface="Courier New" panose="02070309020205020404" pitchFamily="49" charset="0"/>
              </a:rPr>
              <a:t>script1.awk</a:t>
            </a:r>
          </a:p>
          <a:p>
            <a:pPr>
              <a:lnSpc>
                <a:spcPct val="140000"/>
              </a:lnSpc>
              <a:buFontTx/>
              <a:buNone/>
            </a:pPr>
            <a:r>
              <a:rPr lang="en-US" altLang="en-US" sz="1400" b="1" dirty="0">
                <a:solidFill>
                  <a:srgbClr val="D23C9C"/>
                </a:solidFill>
                <a:latin typeface="Courier New" panose="02070309020205020404" pitchFamily="49" charset="0"/>
              </a:rPr>
              <a:t>  BEGIN{ x=0 }# The BEGIN block is executed before processing the file</a:t>
            </a:r>
          </a:p>
          <a:p>
            <a:pPr>
              <a:lnSpc>
                <a:spcPct val="140000"/>
              </a:lnSpc>
              <a:buFontTx/>
              <a:buNone/>
            </a:pPr>
            <a:r>
              <a:rPr lang="en-US" altLang="en-US" sz="1400" b="1" dirty="0">
                <a:solidFill>
                  <a:srgbClr val="D23C9C"/>
                </a:solidFill>
                <a:latin typeface="Courier New" panose="02070309020205020404" pitchFamily="49" charset="0"/>
              </a:rPr>
              <a:t>  /^$/ { x=x+1 } # For every null line increment the count</a:t>
            </a:r>
          </a:p>
          <a:p>
            <a:pPr>
              <a:lnSpc>
                <a:spcPct val="140000"/>
              </a:lnSpc>
              <a:buFontTx/>
              <a:buNone/>
            </a:pPr>
            <a:r>
              <a:rPr lang="en-US" altLang="en-US" sz="1400" b="1" dirty="0">
                <a:solidFill>
                  <a:srgbClr val="D23C9C"/>
                </a:solidFill>
                <a:latin typeface="Courier New" panose="02070309020205020404" pitchFamily="49" charset="0"/>
              </a:rPr>
              <a:t>  END { print "I found " x " blank lines. :)" } #Executed at the end</a:t>
            </a:r>
          </a:p>
          <a:p>
            <a:pPr>
              <a:lnSpc>
                <a:spcPct val="140000"/>
              </a:lnSpc>
              <a:buFontTx/>
              <a:buNone/>
            </a:pPr>
            <a:r>
              <a:rPr lang="en-US" altLang="en-US" sz="1400" b="1" dirty="0">
                <a:solidFill>
                  <a:schemeClr val="folHlink"/>
                </a:solidFill>
              </a:rPr>
              <a:t>  </a:t>
            </a:r>
            <a:r>
              <a:rPr lang="en-US" altLang="en-US" sz="1400" dirty="0">
                <a:solidFill>
                  <a:schemeClr val="folHlink"/>
                </a:solidFill>
              </a:rPr>
              <a:t>The above script calculates the number of null lines. Note that BEGIN and END are </a:t>
            </a:r>
          </a:p>
          <a:p>
            <a:pPr>
              <a:lnSpc>
                <a:spcPct val="140000"/>
              </a:lnSpc>
              <a:buFontTx/>
              <a:buNone/>
            </a:pPr>
            <a:r>
              <a:rPr lang="en-US" altLang="en-US" sz="1400" dirty="0">
                <a:solidFill>
                  <a:schemeClr val="folHlink"/>
                </a:solidFill>
              </a:rPr>
              <a:t>  special patterns</a:t>
            </a:r>
            <a:r>
              <a:rPr lang="en-US" altLang="en-US" sz="1400" b="1" dirty="0">
                <a:solidFill>
                  <a:schemeClr val="folHlink"/>
                </a:solidFill>
              </a:rPr>
              <a:t>.</a:t>
            </a:r>
          </a:p>
        </p:txBody>
      </p:sp>
    </p:spTree>
    <p:extLst>
      <p:ext uri="{BB962C8B-B14F-4D97-AF65-F5344CB8AC3E}">
        <p14:creationId xmlns:p14="http://schemas.microsoft.com/office/powerpoint/2010/main" val="379660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190838" y="5911573"/>
            <a:ext cx="5905500" cy="657225"/>
          </a:xfrm>
          <a:prstGeom prst="rect">
            <a:avLst/>
          </a:prstGeom>
        </p:spPr>
      </p:pic>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z="2800"/>
              <a:t>Awk examples (cont..)</a:t>
            </a:r>
          </a:p>
        </p:txBody>
      </p:sp>
      <p:sp>
        <p:nvSpPr>
          <p:cNvPr id="26627" name="Rectangle 3"/>
          <p:cNvSpPr>
            <a:spLocks noGrp="1" noChangeArrowheads="1"/>
          </p:cNvSpPr>
          <p:nvPr>
            <p:ph type="body" idx="1"/>
          </p:nvPr>
        </p:nvSpPr>
        <p:spPr/>
        <p:txBody>
          <a:bodyPr/>
          <a:lstStyle/>
          <a:p>
            <a:pPr>
              <a:lnSpc>
                <a:spcPct val="120000"/>
              </a:lnSpc>
              <a:buFontTx/>
              <a:buNone/>
            </a:pPr>
            <a:r>
              <a:rPr lang="en-US" altLang="en-US" sz="1400" b="1">
                <a:solidFill>
                  <a:schemeClr val="folHlink"/>
                </a:solidFill>
                <a:latin typeface="Courier New" panose="02070309020205020404" pitchFamily="49" charset="0"/>
              </a:rPr>
              <a:t>$ awk 'BEGIN { RS = "/" } ; { print $0 }' file1.txt</a:t>
            </a:r>
          </a:p>
          <a:p>
            <a:pPr>
              <a:lnSpc>
                <a:spcPct val="120000"/>
              </a:lnSpc>
              <a:buFontTx/>
              <a:buNone/>
            </a:pPr>
            <a:r>
              <a:rPr lang="en-US" altLang="en-US" sz="1400">
                <a:solidFill>
                  <a:schemeClr val="folHlink"/>
                </a:solidFill>
              </a:rPr>
              <a:t>    </a:t>
            </a:r>
            <a:r>
              <a:rPr lang="en-US" altLang="en-US" sz="1400" u="sng">
                <a:solidFill>
                  <a:schemeClr val="tx2"/>
                </a:solidFill>
              </a:rPr>
              <a:t>RS is the record separator</a:t>
            </a:r>
            <a:r>
              <a:rPr lang="en-US" altLang="en-US" sz="1400"/>
              <a:t> (default is \n). In this example the RS is modified to “/”</a:t>
            </a:r>
          </a:p>
          <a:p>
            <a:pPr>
              <a:lnSpc>
                <a:spcPct val="120000"/>
              </a:lnSpc>
              <a:buFontTx/>
              <a:buNone/>
            </a:pPr>
            <a:r>
              <a:rPr lang="en-US" altLang="en-US" sz="1400"/>
              <a:t>    and then the file is processed. So awk will distinguish between records by “/”</a:t>
            </a:r>
          </a:p>
          <a:p>
            <a:pPr>
              <a:lnSpc>
                <a:spcPct val="120000"/>
              </a:lnSpc>
              <a:buFontTx/>
              <a:buNone/>
            </a:pPr>
            <a:r>
              <a:rPr lang="en-US" altLang="en-US" sz="1400"/>
              <a:t>    character. </a:t>
            </a:r>
          </a:p>
          <a:p>
            <a:pPr>
              <a:lnSpc>
                <a:spcPct val="120000"/>
              </a:lnSpc>
              <a:buFontTx/>
              <a:buNone/>
            </a:pPr>
            <a:r>
              <a:rPr lang="en-US" altLang="en-US" sz="1400" b="1">
                <a:solidFill>
                  <a:schemeClr val="folHlink"/>
                </a:solidFill>
                <a:latin typeface="Courier New" panose="02070309020205020404" pitchFamily="49" charset="0"/>
              </a:rPr>
              <a:t>$ awk '$1 ~ /foo/ { print $0 }' file.txt</a:t>
            </a:r>
          </a:p>
          <a:p>
            <a:pPr>
              <a:lnSpc>
                <a:spcPct val="120000"/>
              </a:lnSpc>
              <a:buFontTx/>
              <a:buNone/>
            </a:pPr>
            <a:r>
              <a:rPr lang="en-US" altLang="en-US" sz="1400"/>
              <a:t>    The pattern will print out all records from file file.txt whose first fields contain the</a:t>
            </a:r>
          </a:p>
          <a:p>
            <a:pPr>
              <a:lnSpc>
                <a:spcPct val="120000"/>
              </a:lnSpc>
              <a:buFontTx/>
              <a:buNone/>
            </a:pPr>
            <a:r>
              <a:rPr lang="en-US" altLang="en-US" sz="1400"/>
              <a:t>    string “foo”.</a:t>
            </a:r>
          </a:p>
          <a:p>
            <a:pPr>
              <a:lnSpc>
                <a:spcPct val="120000"/>
              </a:lnSpc>
              <a:buFontTx/>
              <a:buNone/>
            </a:pPr>
            <a:r>
              <a:rPr lang="en-US" altLang="en-US" sz="1400" b="1">
                <a:solidFill>
                  <a:schemeClr val="folHlink"/>
                </a:solidFill>
                <a:latin typeface="Courier New" panose="02070309020205020404" pitchFamily="49" charset="0"/>
              </a:rPr>
              <a:t>$ awk '{ print $(2*2) }' file.txt</a:t>
            </a:r>
          </a:p>
          <a:p>
            <a:pPr>
              <a:lnSpc>
                <a:spcPct val="120000"/>
              </a:lnSpc>
              <a:buFontTx/>
              <a:buNone/>
            </a:pPr>
            <a:r>
              <a:rPr lang="en-US" altLang="en-US" sz="1400" b="1">
                <a:solidFill>
                  <a:schemeClr val="folHlink"/>
                </a:solidFill>
                <a:latin typeface="Courier New" panose="02070309020205020404" pitchFamily="49" charset="0"/>
              </a:rPr>
              <a:t> </a:t>
            </a:r>
            <a:r>
              <a:rPr lang="en-US" altLang="en-US" sz="1400"/>
              <a:t>  In the above example the </a:t>
            </a:r>
            <a:r>
              <a:rPr lang="en-US" altLang="en-US" sz="1400" u="sng">
                <a:solidFill>
                  <a:schemeClr val="hlink"/>
                </a:solidFill>
              </a:rPr>
              <a:t>field number is an expression</a:t>
            </a:r>
            <a:r>
              <a:rPr lang="en-US" altLang="en-US" sz="1400"/>
              <a:t>. So awk will  print the 4</a:t>
            </a:r>
            <a:r>
              <a:rPr lang="en-US" altLang="en-US" sz="1400" baseline="30000"/>
              <a:t>th</a:t>
            </a:r>
            <a:r>
              <a:rPr lang="en-US" altLang="en-US" sz="1400"/>
              <a:t> fields</a:t>
            </a:r>
          </a:p>
          <a:p>
            <a:pPr>
              <a:lnSpc>
                <a:spcPct val="120000"/>
              </a:lnSpc>
              <a:buFontTx/>
              <a:buNone/>
            </a:pPr>
            <a:r>
              <a:rPr lang="en-US" altLang="en-US" sz="1400"/>
              <a:t>    of all the records.</a:t>
            </a:r>
            <a:r>
              <a:rPr lang="en-US" altLang="en-US" sz="1400" b="1">
                <a:solidFill>
                  <a:schemeClr val="folHlink"/>
                </a:solidFill>
                <a:latin typeface="Courier New" panose="02070309020205020404" pitchFamily="49" charset="0"/>
              </a:rPr>
              <a:t> </a:t>
            </a:r>
          </a:p>
          <a:p>
            <a:pPr>
              <a:lnSpc>
                <a:spcPct val="80000"/>
              </a:lnSpc>
              <a:buFontTx/>
              <a:buNone/>
            </a:pPr>
            <a:r>
              <a:rPr lang="en-US" altLang="en-US"/>
              <a:t> </a:t>
            </a:r>
          </a:p>
          <a:p>
            <a:pPr>
              <a:lnSpc>
                <a:spcPct val="80000"/>
              </a:lnSpc>
              <a:buFontTx/>
              <a:buNone/>
            </a:pPr>
            <a:endParaRPr lang="en-US" altLang="en-US"/>
          </a:p>
        </p:txBody>
      </p:sp>
    </p:spTree>
    <p:extLst>
      <p:ext uri="{BB962C8B-B14F-4D97-AF65-F5344CB8AC3E}">
        <p14:creationId xmlns:p14="http://schemas.microsoft.com/office/powerpoint/2010/main" val="18952164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z="2800"/>
              <a:t>Awk examples (cont..)</a:t>
            </a:r>
          </a:p>
        </p:txBody>
      </p:sp>
      <p:sp>
        <p:nvSpPr>
          <p:cNvPr id="28675" name="Rectangle 3"/>
          <p:cNvSpPr>
            <a:spLocks noGrp="1" noChangeArrowheads="1"/>
          </p:cNvSpPr>
          <p:nvPr>
            <p:ph type="body" idx="1"/>
          </p:nvPr>
        </p:nvSpPr>
        <p:spPr/>
        <p:txBody>
          <a:bodyPr/>
          <a:lstStyle/>
          <a:p>
            <a:pPr>
              <a:lnSpc>
                <a:spcPct val="120000"/>
              </a:lnSpc>
              <a:buFontTx/>
              <a:buNone/>
            </a:pPr>
            <a:r>
              <a:rPr lang="en-US" altLang="en-US" sz="1400" b="1">
                <a:solidFill>
                  <a:schemeClr val="folHlink"/>
                </a:solidFill>
                <a:latin typeface="Courier New" panose="02070309020205020404" pitchFamily="49" charset="0"/>
              </a:rPr>
              <a:t>$ awk '{ $3 = $2 - 10; print $2, $3 }' inventory-shipped</a:t>
            </a:r>
            <a:r>
              <a:rPr lang="en-US" altLang="en-US" sz="1400">
                <a:latin typeface="Courier New" panose="02070309020205020404" pitchFamily="49" charset="0"/>
              </a:rPr>
              <a:t> </a:t>
            </a:r>
          </a:p>
          <a:p>
            <a:pPr>
              <a:lnSpc>
                <a:spcPct val="130000"/>
              </a:lnSpc>
              <a:buFontTx/>
              <a:buNone/>
            </a:pPr>
            <a:r>
              <a:rPr lang="en-US" altLang="en-US" sz="2000" b="1">
                <a:solidFill>
                  <a:schemeClr val="folHlink"/>
                </a:solidFill>
                <a:latin typeface="Courier New" panose="02070309020205020404" pitchFamily="49" charset="0"/>
              </a:rPr>
              <a:t> </a:t>
            </a:r>
            <a:r>
              <a:rPr lang="en-US" altLang="en-US" sz="1600"/>
              <a:t>This example will subtract the second field of each record by 10 and store</a:t>
            </a:r>
          </a:p>
          <a:p>
            <a:pPr>
              <a:lnSpc>
                <a:spcPct val="130000"/>
              </a:lnSpc>
              <a:buFontTx/>
              <a:buNone/>
            </a:pPr>
            <a:r>
              <a:rPr lang="en-US" altLang="en-US" sz="1600"/>
              <a:t>   it in the third field.</a:t>
            </a:r>
          </a:p>
          <a:p>
            <a:pPr>
              <a:lnSpc>
                <a:spcPct val="130000"/>
              </a:lnSpc>
              <a:buFontTx/>
              <a:buNone/>
            </a:pPr>
            <a:r>
              <a:rPr lang="en-US" altLang="en-US" sz="1400" b="1">
                <a:solidFill>
                  <a:schemeClr val="folHlink"/>
                </a:solidFill>
                <a:latin typeface="Courier New" panose="02070309020205020404" pitchFamily="49" charset="0"/>
              </a:rPr>
              <a:t>$ awk 'BEGIN { FS = "," } ; { print $2 }'</a:t>
            </a:r>
            <a:r>
              <a:rPr lang="en-US" altLang="en-US" sz="1400">
                <a:latin typeface="Courier New" panose="02070309020205020404" pitchFamily="49" charset="0"/>
              </a:rPr>
              <a:t> </a:t>
            </a:r>
            <a:r>
              <a:rPr lang="en-US" altLang="en-US" sz="1400" b="1">
                <a:solidFill>
                  <a:schemeClr val="folHlink"/>
                </a:solidFill>
                <a:latin typeface="Courier New" panose="02070309020205020404" pitchFamily="49" charset="0"/>
              </a:rPr>
              <a:t>file.txt</a:t>
            </a:r>
          </a:p>
          <a:p>
            <a:pPr>
              <a:lnSpc>
                <a:spcPct val="130000"/>
              </a:lnSpc>
              <a:buFontTx/>
              <a:buNone/>
            </a:pPr>
            <a:r>
              <a:rPr lang="en-US" altLang="en-US" sz="1400" b="1">
                <a:latin typeface="Courier New" panose="02070309020205020404" pitchFamily="49" charset="0"/>
              </a:rPr>
              <a:t>  </a:t>
            </a:r>
            <a:r>
              <a:rPr lang="en-US" altLang="en-US" sz="1600" u="sng">
                <a:solidFill>
                  <a:schemeClr val="tx2"/>
                </a:solidFill>
              </a:rPr>
              <a:t>FS is the field separator</a:t>
            </a:r>
            <a:r>
              <a:rPr lang="en-US" altLang="en-US" sz="1600"/>
              <a:t> in awk. In the above example we are asking awk to</a:t>
            </a:r>
          </a:p>
          <a:p>
            <a:pPr>
              <a:lnSpc>
                <a:spcPct val="130000"/>
              </a:lnSpc>
              <a:buFontTx/>
              <a:buNone/>
            </a:pPr>
            <a:r>
              <a:rPr lang="en-US" altLang="en-US" sz="1600"/>
              <a:t>   separate the fields by “,” instead of default “ “.</a:t>
            </a:r>
          </a:p>
          <a:p>
            <a:pPr>
              <a:buFontTx/>
              <a:buNone/>
            </a:pPr>
            <a:r>
              <a:rPr lang="en-US" altLang="en-US" sz="1400" b="1">
                <a:solidFill>
                  <a:schemeClr val="folHlink"/>
                </a:solidFill>
                <a:latin typeface="Courier New" panose="02070309020205020404" pitchFamily="49" charset="0"/>
              </a:rPr>
              <a:t>$ awk 'BEGIN { OFS = ";"; ORS = "\n\n" } </a:t>
            </a:r>
          </a:p>
          <a:p>
            <a:pPr>
              <a:buFontTx/>
              <a:buNone/>
            </a:pPr>
            <a:r>
              <a:rPr lang="en-US" altLang="en-US" sz="1400" b="1">
                <a:solidFill>
                  <a:schemeClr val="folHlink"/>
                </a:solidFill>
                <a:latin typeface="Courier New" panose="02070309020205020404" pitchFamily="49" charset="0"/>
              </a:rPr>
              <a:t>             { print $1, $2 }'  file1.txt</a:t>
            </a:r>
          </a:p>
          <a:p>
            <a:pPr>
              <a:buFontTx/>
              <a:buNone/>
            </a:pPr>
            <a:r>
              <a:rPr lang="en-US" altLang="en-US" sz="1400" b="1">
                <a:solidFill>
                  <a:schemeClr val="folHlink"/>
                </a:solidFill>
                <a:latin typeface="Courier New" panose="02070309020205020404" pitchFamily="49" charset="0"/>
              </a:rPr>
              <a:t>  </a:t>
            </a:r>
            <a:r>
              <a:rPr lang="en-US" altLang="en-US" sz="1600" u="sng">
                <a:solidFill>
                  <a:schemeClr val="tx2"/>
                </a:solidFill>
              </a:rPr>
              <a:t>OFS is the Output field Separator</a:t>
            </a:r>
            <a:r>
              <a:rPr lang="en-US" altLang="en-US" sz="1600"/>
              <a:t>, </a:t>
            </a:r>
            <a:r>
              <a:rPr lang="en-US" altLang="en-US" sz="1600" u="sng">
                <a:solidFill>
                  <a:schemeClr val="tx2"/>
                </a:solidFill>
              </a:rPr>
              <a:t>ORS is Output record separator</a:t>
            </a:r>
            <a:r>
              <a:rPr lang="en-US" altLang="en-US" sz="1600"/>
              <a:t>. This</a:t>
            </a:r>
          </a:p>
          <a:p>
            <a:pPr>
              <a:buFontTx/>
              <a:buNone/>
            </a:pPr>
            <a:r>
              <a:rPr lang="en-US" altLang="en-US" sz="1600"/>
              <a:t>    prints the first and second fields of each input record separated by a</a:t>
            </a:r>
          </a:p>
          <a:p>
            <a:pPr>
              <a:buFontTx/>
              <a:buNone/>
            </a:pPr>
            <a:r>
              <a:rPr lang="en-US" altLang="en-US" sz="1600"/>
              <a:t>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z="3200" dirty="0" err="1"/>
              <a:t>Awk</a:t>
            </a:r>
            <a:r>
              <a:rPr lang="en-US" altLang="en-US" sz="3200" dirty="0"/>
              <a:t> examples</a:t>
            </a:r>
          </a:p>
        </p:txBody>
      </p:sp>
      <p:sp>
        <p:nvSpPr>
          <p:cNvPr id="32771" name="Rectangle 3"/>
          <p:cNvSpPr>
            <a:spLocks noGrp="1" noChangeArrowheads="1"/>
          </p:cNvSpPr>
          <p:nvPr>
            <p:ph type="body" idx="1"/>
          </p:nvPr>
        </p:nvSpPr>
        <p:spPr/>
        <p:txBody>
          <a:bodyPr/>
          <a:lstStyle/>
          <a:p>
            <a:pPr>
              <a:lnSpc>
                <a:spcPct val="130000"/>
              </a:lnSpc>
              <a:buFontTx/>
              <a:buNone/>
            </a:pPr>
            <a:r>
              <a:rPr lang="en-US" altLang="en-US" sz="1600" dirty="0"/>
              <a:t>Consider that we have the following input in a file called</a:t>
            </a:r>
            <a:r>
              <a:rPr lang="en-US" altLang="en-US" sz="1600" dirty="0">
                <a:solidFill>
                  <a:schemeClr val="folHlink"/>
                </a:solidFill>
              </a:rPr>
              <a:t> </a:t>
            </a:r>
            <a:r>
              <a:rPr lang="en-US" altLang="en-US" sz="1600" dirty="0">
                <a:solidFill>
                  <a:schemeClr val="bg2"/>
                </a:solidFill>
              </a:rPr>
              <a:t>grades</a:t>
            </a:r>
          </a:p>
          <a:p>
            <a:pPr>
              <a:lnSpc>
                <a:spcPct val="130000"/>
              </a:lnSpc>
              <a:buFontTx/>
              <a:buNone/>
            </a:pPr>
            <a:r>
              <a:rPr lang="en-US" altLang="en-US" sz="1600" b="1" dirty="0">
                <a:solidFill>
                  <a:schemeClr val="folHlink"/>
                </a:solidFill>
              </a:rPr>
              <a:t>   </a:t>
            </a:r>
            <a:r>
              <a:rPr lang="en-US" altLang="en-US" sz="1400" b="1" dirty="0">
                <a:solidFill>
                  <a:schemeClr val="folHlink"/>
                </a:solidFill>
                <a:latin typeface="Courier New" panose="02070309020205020404" pitchFamily="49" charset="0"/>
              </a:rPr>
              <a:t>john 85 92 78 94 88 </a:t>
            </a:r>
          </a:p>
          <a:p>
            <a:pPr>
              <a:lnSpc>
                <a:spcPct val="13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andrea</a:t>
            </a:r>
            <a:r>
              <a:rPr lang="en-US" altLang="en-US" sz="1400" b="1" dirty="0">
                <a:solidFill>
                  <a:schemeClr val="folHlink"/>
                </a:solidFill>
                <a:latin typeface="Courier New" panose="02070309020205020404" pitchFamily="49" charset="0"/>
              </a:rPr>
              <a:t> 89 90 75 90 86 </a:t>
            </a:r>
          </a:p>
          <a:p>
            <a:pPr>
              <a:lnSpc>
                <a:spcPct val="130000"/>
              </a:lnSpc>
              <a:buFontTx/>
              <a:buNone/>
            </a:pPr>
            <a:r>
              <a:rPr lang="en-US" altLang="en-US" sz="1400" b="1" dirty="0">
                <a:solidFill>
                  <a:schemeClr val="folHlink"/>
                </a:solidFill>
                <a:latin typeface="Courier New" panose="02070309020205020404" pitchFamily="49" charset="0"/>
              </a:rPr>
              <a:t>  jasper 84 88 80 92 84 </a:t>
            </a:r>
          </a:p>
          <a:p>
            <a:pPr>
              <a:lnSpc>
                <a:spcPct val="130000"/>
              </a:lnSpc>
              <a:buFontTx/>
              <a:buNone/>
            </a:pPr>
            <a:r>
              <a:rPr lang="en-US" altLang="en-US" sz="1600" dirty="0"/>
              <a:t>The following </a:t>
            </a:r>
            <a:r>
              <a:rPr lang="en-US" altLang="en-US" sz="1600" dirty="0" err="1"/>
              <a:t>awk</a:t>
            </a:r>
            <a:r>
              <a:rPr lang="en-US" altLang="en-US" sz="1600" dirty="0"/>
              <a:t> script will find the average</a:t>
            </a:r>
          </a:p>
          <a:p>
            <a:pPr>
              <a:lnSpc>
                <a:spcPct val="130000"/>
              </a:lnSpc>
              <a:buFontTx/>
              <a:buNone/>
            </a:pPr>
            <a:r>
              <a:rPr lang="en-US" altLang="en-US" sz="1400" b="1" dirty="0">
                <a:solidFill>
                  <a:srgbClr val="D23C9C"/>
                </a:solidFill>
                <a:latin typeface="Courier New" panose="02070309020205020404" pitchFamily="49" charset="0"/>
              </a:rPr>
              <a:t># average five grades </a:t>
            </a:r>
          </a:p>
          <a:p>
            <a:pPr>
              <a:lnSpc>
                <a:spcPct val="130000"/>
              </a:lnSpc>
              <a:buFontTx/>
              <a:buNone/>
            </a:pPr>
            <a:r>
              <a:rPr lang="en-US" altLang="en-US" sz="1400" b="1" dirty="0">
                <a:solidFill>
                  <a:srgbClr val="D23C9C"/>
                </a:solidFill>
                <a:latin typeface="Courier New" panose="02070309020205020404" pitchFamily="49" charset="0"/>
              </a:rPr>
              <a:t>{ total = $2 + $3 + $4 + $5 + $6 </a:t>
            </a:r>
          </a:p>
          <a:p>
            <a:pPr>
              <a:lnSpc>
                <a:spcPct val="130000"/>
              </a:lnSpc>
              <a:buFontTx/>
              <a:buNone/>
            </a:pPr>
            <a:r>
              <a:rPr lang="en-US" altLang="en-US" sz="1400" b="1" dirty="0">
                <a:solidFill>
                  <a:srgbClr val="D23C9C"/>
                </a:solidFill>
                <a:latin typeface="Courier New" panose="02070309020205020404" pitchFamily="49" charset="0"/>
              </a:rPr>
              <a:t>  </a:t>
            </a:r>
            <a:r>
              <a:rPr lang="en-US" altLang="en-US" sz="1400" b="1" dirty="0" err="1">
                <a:solidFill>
                  <a:srgbClr val="D23C9C"/>
                </a:solidFill>
                <a:latin typeface="Courier New" panose="02070309020205020404" pitchFamily="49" charset="0"/>
              </a:rPr>
              <a:t>avg</a:t>
            </a:r>
            <a:r>
              <a:rPr lang="en-US" altLang="en-US" sz="1400" b="1" dirty="0">
                <a:solidFill>
                  <a:srgbClr val="D23C9C"/>
                </a:solidFill>
                <a:latin typeface="Courier New" panose="02070309020205020404" pitchFamily="49" charset="0"/>
              </a:rPr>
              <a:t> = total / 5 </a:t>
            </a:r>
          </a:p>
          <a:p>
            <a:pPr>
              <a:lnSpc>
                <a:spcPct val="130000"/>
              </a:lnSpc>
              <a:buFontTx/>
              <a:buNone/>
            </a:pPr>
            <a:r>
              <a:rPr lang="en-US" altLang="en-US" sz="1400" b="1" dirty="0">
                <a:solidFill>
                  <a:srgbClr val="D23C9C"/>
                </a:solidFill>
                <a:latin typeface="Courier New" panose="02070309020205020404" pitchFamily="49" charset="0"/>
              </a:rPr>
              <a:t>  print $1, </a:t>
            </a:r>
            <a:r>
              <a:rPr lang="en-US" altLang="en-US" sz="1400" b="1" dirty="0" err="1">
                <a:solidFill>
                  <a:srgbClr val="D23C9C"/>
                </a:solidFill>
                <a:latin typeface="Courier New" panose="02070309020205020404" pitchFamily="49" charset="0"/>
              </a:rPr>
              <a:t>avg</a:t>
            </a:r>
            <a:r>
              <a:rPr lang="en-US" altLang="en-US" sz="1400" b="1" dirty="0">
                <a:solidFill>
                  <a:srgbClr val="D23C9C"/>
                </a:solidFill>
                <a:latin typeface="Courier New" panose="02070309020205020404" pitchFamily="49" charset="0"/>
              </a:rPr>
              <a:t> } </a:t>
            </a:r>
          </a:p>
          <a:p>
            <a:pPr>
              <a:lnSpc>
                <a:spcPct val="13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grades.awk</a:t>
            </a:r>
            <a:r>
              <a:rPr lang="en-US" altLang="en-US" sz="1400" b="1" dirty="0">
                <a:solidFill>
                  <a:schemeClr val="folHlink"/>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z="3600"/>
              <a:t>Awk examples (cont..)</a:t>
            </a:r>
          </a:p>
        </p:txBody>
      </p:sp>
      <p:sp>
        <p:nvSpPr>
          <p:cNvPr id="33795" name="Rectangle 3"/>
          <p:cNvSpPr>
            <a:spLocks noGrp="1" noChangeArrowheads="1"/>
          </p:cNvSpPr>
          <p:nvPr>
            <p:ph type="body" idx="1"/>
          </p:nvPr>
        </p:nvSpPr>
        <p:spPr/>
        <p:txBody>
          <a:bodyPr/>
          <a:lstStyle/>
          <a:p>
            <a:pP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'BEGIN { OFMT = "%d"  # print numbers as integers</a:t>
            </a:r>
          </a:p>
          <a:p>
            <a:pPr>
              <a:buFontTx/>
              <a:buNone/>
            </a:pPr>
            <a:r>
              <a:rPr lang="en-US" altLang="en-US" sz="1400" b="1" dirty="0">
                <a:solidFill>
                  <a:schemeClr val="folHlink"/>
                </a:solidFill>
                <a:latin typeface="Courier New" panose="02070309020205020404" pitchFamily="49" charset="0"/>
              </a:rPr>
              <a:t>              print 17.23 }‘</a:t>
            </a:r>
          </a:p>
          <a:p>
            <a:pPr>
              <a:buFontTx/>
              <a:buNone/>
            </a:pPr>
            <a:r>
              <a:rPr lang="en-US" altLang="en-US" sz="1600" dirty="0"/>
              <a:t>This will print 17. </a:t>
            </a:r>
            <a:r>
              <a:rPr lang="en-US" altLang="en-US" sz="1600" u="sng" dirty="0">
                <a:solidFill>
                  <a:schemeClr val="tx2"/>
                </a:solidFill>
              </a:rPr>
              <a:t>OFMT is the output format specifier</a:t>
            </a:r>
            <a:r>
              <a:rPr lang="en-US" altLang="en-US" sz="1600" dirty="0"/>
              <a:t>.</a:t>
            </a:r>
          </a:p>
          <a:p>
            <a:pPr>
              <a:buFontTx/>
              <a:buNone/>
            </a:pPr>
            <a:endParaRPr lang="en-US" altLang="en-US" sz="1400" b="1" dirty="0">
              <a:solidFill>
                <a:schemeClr val="folHlink"/>
              </a:solidFill>
              <a:latin typeface="Courier New" panose="02070309020205020404" pitchFamily="49" charset="0"/>
            </a:endParaRPr>
          </a:p>
          <a:p>
            <a:pP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mailerr.awk</a:t>
            </a:r>
            <a:endParaRPr lang="en-US" altLang="en-US" sz="1400" b="1" dirty="0">
              <a:solidFill>
                <a:schemeClr val="folHlink"/>
              </a:solidFill>
              <a:latin typeface="Courier New" panose="02070309020205020404" pitchFamily="49" charset="0"/>
            </a:endParaRPr>
          </a:p>
          <a:p>
            <a:pPr>
              <a:buFontTx/>
              <a:buNone/>
            </a:pPr>
            <a:r>
              <a:rPr lang="en-US" altLang="en-US" sz="1400" b="1" dirty="0">
                <a:solidFill>
                  <a:schemeClr val="folHlink"/>
                </a:solidFill>
                <a:latin typeface="Courier New" panose="02070309020205020404" pitchFamily="49" charset="0"/>
              </a:rPr>
              <a:t>  </a:t>
            </a:r>
            <a:r>
              <a:rPr lang="en-US" altLang="en-US" sz="1400" b="1" dirty="0">
                <a:solidFill>
                  <a:srgbClr val="D23C9C"/>
                </a:solidFill>
                <a:latin typeface="Courier New" panose="02070309020205020404" pitchFamily="49" charset="0"/>
              </a:rPr>
              <a:t>{ report = "mail bug-system"</a:t>
            </a:r>
          </a:p>
          <a:p>
            <a:pPr>
              <a:buFontTx/>
              <a:buNone/>
            </a:pPr>
            <a:r>
              <a:rPr lang="en-US" altLang="en-US" sz="1400" b="1" dirty="0">
                <a:solidFill>
                  <a:srgbClr val="D23C9C"/>
                </a:solidFill>
                <a:latin typeface="Courier New" panose="02070309020205020404" pitchFamily="49" charset="0"/>
              </a:rPr>
              <a:t>    print "</a:t>
            </a:r>
            <a:r>
              <a:rPr lang="en-US" altLang="en-US" sz="1400" b="1" dirty="0" err="1">
                <a:solidFill>
                  <a:srgbClr val="D23C9C"/>
                </a:solidFill>
                <a:latin typeface="Courier New" panose="02070309020205020404" pitchFamily="49" charset="0"/>
              </a:rPr>
              <a:t>Awk</a:t>
            </a:r>
            <a:r>
              <a:rPr lang="en-US" altLang="en-US" sz="1400" b="1" dirty="0">
                <a:solidFill>
                  <a:srgbClr val="D23C9C"/>
                </a:solidFill>
                <a:latin typeface="Courier New" panose="02070309020205020404" pitchFamily="49" charset="0"/>
              </a:rPr>
              <a:t> script failed:", $0 | report</a:t>
            </a:r>
          </a:p>
          <a:p>
            <a:pPr>
              <a:buFontTx/>
              <a:buNone/>
            </a:pPr>
            <a:r>
              <a:rPr lang="en-US" altLang="en-US" sz="1400" b="1" dirty="0">
                <a:solidFill>
                  <a:srgbClr val="D23C9C"/>
                </a:solidFill>
                <a:latin typeface="Courier New" panose="02070309020205020404" pitchFamily="49" charset="0"/>
              </a:rPr>
              <a:t>    print "at record number", FNR, "of", FILENAME  | report</a:t>
            </a:r>
          </a:p>
          <a:p>
            <a:pPr>
              <a:buFontTx/>
              <a:buNone/>
            </a:pPr>
            <a:r>
              <a:rPr lang="en-US" altLang="en-US" sz="1400" b="1" dirty="0">
                <a:solidFill>
                  <a:srgbClr val="D23C9C"/>
                </a:solidFill>
                <a:latin typeface="Courier New" panose="02070309020205020404" pitchFamily="49" charset="0"/>
              </a:rPr>
              <a:t>    close(report)</a:t>
            </a:r>
          </a:p>
          <a:p>
            <a:pPr>
              <a:buFontTx/>
              <a:buNone/>
            </a:pPr>
            <a:r>
              <a:rPr lang="en-US" altLang="en-US" sz="1400" b="1" dirty="0">
                <a:solidFill>
                  <a:srgbClr val="D23C9C"/>
                </a:solidFill>
                <a:latin typeface="Courier New" panose="02070309020205020404" pitchFamily="49" charset="0"/>
              </a:rPr>
              <a:t>  }</a:t>
            </a:r>
          </a:p>
          <a:p>
            <a:pPr>
              <a:buFontTx/>
              <a:buNone/>
            </a:pPr>
            <a:r>
              <a:rPr lang="en-US" altLang="en-US" sz="1600" dirty="0"/>
              <a:t>This script opens a pipe to the mail command and prints output into the pipe.</a:t>
            </a:r>
          </a:p>
          <a:p>
            <a:pPr>
              <a:buFontTx/>
              <a:buNone/>
            </a:pPr>
            <a:r>
              <a:rPr lang="en-US" altLang="en-US" sz="1600" dirty="0"/>
              <a:t>When the pipe is closed the mail is sent. </a:t>
            </a:r>
            <a:r>
              <a:rPr lang="en-US" altLang="en-US" sz="1600" dirty="0" err="1"/>
              <a:t>Awk</a:t>
            </a:r>
            <a:r>
              <a:rPr lang="en-US" altLang="en-US" sz="1600" dirty="0"/>
              <a:t> assumes that whatever comes</a:t>
            </a:r>
          </a:p>
          <a:p>
            <a:pPr>
              <a:buFontTx/>
              <a:buNone/>
            </a:pPr>
            <a:r>
              <a:rPr lang="en-US" altLang="en-US" sz="1600" dirty="0"/>
              <a:t> after the “|” symbol is a command and creates a process for it.</a:t>
            </a:r>
            <a:endParaRPr lang="en-US" altLang="en-US" sz="14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fontAlgn="auto">
              <a:spcAft>
                <a:spcPts val="0"/>
              </a:spcAft>
              <a:defRPr/>
            </a:pPr>
            <a:r>
              <a:rPr lang="en-US" dirty="0"/>
              <a:t>Expression Pattern types</a:t>
            </a:r>
          </a:p>
        </p:txBody>
      </p:sp>
      <p:sp>
        <p:nvSpPr>
          <p:cNvPr id="33794" name="Rectangle 3"/>
          <p:cNvSpPr>
            <a:spLocks noGrp="1" noChangeArrowheads="1"/>
          </p:cNvSpPr>
          <p:nvPr>
            <p:ph sz="quarter" idx="1"/>
          </p:nvPr>
        </p:nvSpPr>
        <p:spPr>
          <a:xfrm>
            <a:off x="457200" y="1600200"/>
            <a:ext cx="7467600" cy="4873625"/>
          </a:xfrm>
        </p:spPr>
        <p:txBody>
          <a:bodyPr/>
          <a:lstStyle/>
          <a:p>
            <a:r>
              <a:rPr lang="en-US" altLang="en-US"/>
              <a:t>match</a:t>
            </a:r>
          </a:p>
          <a:p>
            <a:pPr lvl="1"/>
            <a:r>
              <a:rPr lang="en-US" altLang="en-US"/>
              <a:t>entire input record</a:t>
            </a:r>
          </a:p>
          <a:p>
            <a:pPr lvl="1">
              <a:buFont typeface="Wingdings 2" panose="05020102010507070707" pitchFamily="18" charset="2"/>
              <a:buNone/>
            </a:pPr>
            <a:r>
              <a:rPr lang="en-US" altLang="en-US"/>
              <a:t>	regular expression enclosed by ‘/’s</a:t>
            </a:r>
          </a:p>
          <a:p>
            <a:pPr lvl="1"/>
            <a:r>
              <a:rPr lang="en-US" altLang="en-US"/>
              <a:t>explicit pattern-matching expressions</a:t>
            </a:r>
          </a:p>
          <a:p>
            <a:pPr lvl="1">
              <a:buFont typeface="Wingdings 2" panose="05020102010507070707" pitchFamily="18" charset="2"/>
              <a:buNone/>
            </a:pPr>
            <a:r>
              <a:rPr lang="en-US" altLang="en-US"/>
              <a:t>	~ (match), !~ (not match)</a:t>
            </a:r>
          </a:p>
          <a:p>
            <a:pPr lvl="1">
              <a:buFont typeface="Wingdings 2" panose="05020102010507070707" pitchFamily="18" charset="2"/>
              <a:buNone/>
            </a:pPr>
            <a:endParaRPr lang="en-US" altLang="en-US"/>
          </a:p>
          <a:p>
            <a:r>
              <a:rPr lang="en-US" altLang="en-US"/>
              <a:t>expression operators</a:t>
            </a:r>
          </a:p>
          <a:p>
            <a:pPr lvl="1"/>
            <a:r>
              <a:rPr lang="en-US" altLang="en-US"/>
              <a:t>arithmetic</a:t>
            </a:r>
          </a:p>
          <a:p>
            <a:pPr lvl="1"/>
            <a:r>
              <a:rPr lang="en-US" altLang="en-US"/>
              <a:t>relational</a:t>
            </a:r>
          </a:p>
          <a:p>
            <a:pPr lvl="1"/>
            <a:r>
              <a:rPr lang="en-US" altLang="en-US"/>
              <a:t>logical</a:t>
            </a:r>
          </a:p>
          <a:p>
            <a:pPr lvl="1">
              <a:buFont typeface="Wingdings 2" panose="05020102010507070707" pitchFamily="18" charset="2"/>
              <a:buNone/>
            </a:pPr>
            <a:endParaRPr lang="en-US" altLang="en-US"/>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B2B7979-F34A-4F35-8D59-38A5F063F25B}" type="slidenum">
              <a:rPr lang="en-US" altLang="en-US" sz="1400">
                <a:solidFill>
                  <a:srgbClr val="FFFFFF"/>
                </a:solidFill>
              </a:rPr>
              <a:pPr/>
              <a:t>144</a:t>
            </a:fld>
            <a:endParaRPr lang="en-US" altLang="en-US" sz="140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fontAlgn="auto">
              <a:spcAft>
                <a:spcPts val="0"/>
              </a:spcAft>
              <a:defRPr/>
            </a:pPr>
            <a:r>
              <a:rPr lang="en-US" dirty="0"/>
              <a:t>Example: match input record</a:t>
            </a:r>
          </a:p>
        </p:txBody>
      </p:sp>
      <p:sp>
        <p:nvSpPr>
          <p:cNvPr id="35842"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t>
            </a:r>
            <a:r>
              <a:rPr lang="en-US" altLang="en-US" b="1">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7FE1C60-04DA-4C7E-8989-42FE5DC2A179}" type="slidenum">
              <a:rPr lang="en-US" altLang="en-US" sz="1400">
                <a:solidFill>
                  <a:srgbClr val="FFFFFF"/>
                </a:solidFill>
              </a:rPr>
              <a:pPr/>
              <a:t>145</a:t>
            </a:fld>
            <a:endParaRPr lang="en-US" altLang="en-US" sz="140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fontAlgn="auto">
              <a:spcAft>
                <a:spcPts val="0"/>
              </a:spcAft>
              <a:defRPr/>
            </a:pPr>
            <a:r>
              <a:rPr lang="en-US"/>
              <a:t>Arithmetic Operators</a:t>
            </a:r>
          </a:p>
        </p:txBody>
      </p:sp>
      <p:sp>
        <p:nvSpPr>
          <p:cNvPr id="4198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824E7F-4DC6-4786-BEEF-59352AB33021}" type="slidenum">
              <a:rPr lang="en-US" altLang="en-US" sz="1400">
                <a:solidFill>
                  <a:srgbClr val="FFFFFF"/>
                </a:solidFill>
              </a:rPr>
              <a:pPr/>
              <a:t>146</a:t>
            </a:fld>
            <a:endParaRPr lang="en-US" altLang="en-US" sz="140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fontAlgn="auto">
              <a:spcAft>
                <a:spcPts val="0"/>
              </a:spcAft>
              <a:defRPr/>
            </a:pPr>
            <a:r>
              <a:rPr lang="en-US" dirty="0"/>
              <a:t>Relational Operators</a:t>
            </a:r>
          </a:p>
        </p:txBody>
      </p:sp>
      <p:sp>
        <p:nvSpPr>
          <p:cNvPr id="44034"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&lt;		</a:t>
            </a:r>
            <a:r>
              <a:rPr lang="pl-PL" altLang="en-US" dirty="0"/>
              <a:t> 	</a:t>
            </a:r>
            <a:r>
              <a:rPr lang="en-US" altLang="en-US" dirty="0"/>
              <a:t>Less than			x &lt; y</a:t>
            </a:r>
          </a:p>
          <a:p>
            <a:pPr>
              <a:buFont typeface="Wingdings" panose="05000000000000000000" pitchFamily="2" charset="2"/>
              <a:buNone/>
            </a:pPr>
            <a:r>
              <a:rPr lang="en-US" altLang="en-US" dirty="0"/>
              <a:t>  &lt;= 		Less than or equal		x &lt; = y</a:t>
            </a:r>
          </a:p>
          <a:p>
            <a:pPr>
              <a:buFont typeface="Wingdings" panose="05000000000000000000" pitchFamily="2" charset="2"/>
              <a:buNone/>
            </a:pPr>
            <a:r>
              <a:rPr lang="en-US" altLang="en-US" dirty="0"/>
              <a:t>  ==		Equal to			x == y</a:t>
            </a:r>
          </a:p>
          <a:p>
            <a:pPr>
              <a:buFont typeface="Wingdings" panose="05000000000000000000" pitchFamily="2" charset="2"/>
              <a:buNone/>
            </a:pPr>
            <a:r>
              <a:rPr lang="en-US" altLang="en-US" dirty="0"/>
              <a:t>  !=		Not equal to			x != y</a:t>
            </a:r>
          </a:p>
          <a:p>
            <a:pPr>
              <a:buFont typeface="Wingdings" panose="05000000000000000000" pitchFamily="2" charset="2"/>
              <a:buNone/>
            </a:pPr>
            <a:r>
              <a:rPr lang="en-US" altLang="en-US" dirty="0"/>
              <a:t>  &gt;		</a:t>
            </a:r>
            <a:r>
              <a:rPr lang="pl-PL" altLang="en-US" dirty="0"/>
              <a:t>	</a:t>
            </a:r>
            <a:r>
              <a:rPr lang="en-US" altLang="en-US" dirty="0"/>
              <a:t>Greater than			x &gt; y</a:t>
            </a:r>
          </a:p>
          <a:p>
            <a:pPr>
              <a:buFont typeface="Wingdings" panose="05000000000000000000" pitchFamily="2" charset="2"/>
              <a:buNone/>
            </a:pPr>
            <a:r>
              <a:rPr lang="en-US" altLang="en-US" dirty="0"/>
              <a:t>  &gt;= 		Greater than or equal to	x &gt; = y</a:t>
            </a:r>
          </a:p>
          <a:p>
            <a:pPr>
              <a:buFont typeface="Wingdings" panose="05000000000000000000" pitchFamily="2" charset="2"/>
              <a:buNone/>
            </a:pPr>
            <a:r>
              <a:rPr lang="en-US" altLang="en-US" dirty="0"/>
              <a:t>  ~		</a:t>
            </a:r>
            <a:r>
              <a:rPr lang="pl-PL" altLang="en-US" dirty="0"/>
              <a:t>	</a:t>
            </a:r>
            <a:r>
              <a:rPr lang="en-US" altLang="en-US" dirty="0"/>
              <a:t>Matched by </a:t>
            </a:r>
            <a:r>
              <a:rPr lang="en-US" altLang="en-US" dirty="0" err="1"/>
              <a:t>reg</a:t>
            </a:r>
            <a:r>
              <a:rPr lang="en-US" altLang="en-US" dirty="0"/>
              <a:t> </a:t>
            </a:r>
            <a:r>
              <a:rPr lang="en-US" altLang="en-US" dirty="0" err="1"/>
              <a:t>exp</a:t>
            </a:r>
            <a:r>
              <a:rPr lang="en-US" altLang="en-US" dirty="0"/>
              <a:t>		x ~ /y/</a:t>
            </a:r>
          </a:p>
          <a:p>
            <a:pPr>
              <a:buFont typeface="Wingdings" panose="05000000000000000000" pitchFamily="2" charset="2"/>
              <a:buNone/>
            </a:pPr>
            <a:r>
              <a:rPr lang="en-US" altLang="en-US" dirty="0"/>
              <a:t>  !~		Not matched by </a:t>
            </a:r>
            <a:r>
              <a:rPr lang="en-US" altLang="en-US" dirty="0" err="1"/>
              <a:t>req</a:t>
            </a:r>
            <a:r>
              <a:rPr lang="en-US" altLang="en-US" dirty="0"/>
              <a:t> </a:t>
            </a:r>
            <a:r>
              <a:rPr lang="en-US" altLang="en-US" dirty="0" err="1"/>
              <a:t>exp</a:t>
            </a:r>
            <a:r>
              <a:rPr lang="en-US" altLang="en-US"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F5CE531-F7FD-4B70-A272-1562897EC40C}" type="slidenum">
              <a:rPr lang="en-US" altLang="en-US" sz="1400">
                <a:solidFill>
                  <a:srgbClr val="FFFFFF"/>
                </a:solidFill>
              </a:rPr>
              <a:pPr/>
              <a:t>147</a:t>
            </a:fld>
            <a:endParaRPr lang="en-US" altLang="en-US" sz="140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fontAlgn="auto">
              <a:spcAft>
                <a:spcPts val="0"/>
              </a:spcAft>
              <a:defRPr/>
            </a:pPr>
            <a:r>
              <a:rPr lang="en-US"/>
              <a:t>Logical Operators</a:t>
            </a:r>
          </a:p>
        </p:txBody>
      </p:sp>
      <p:sp>
        <p:nvSpPr>
          <p:cNvPr id="46082"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'($2 &gt; 5) &amp;&amp; ($2 &lt;= 15) </a:t>
            </a:r>
          </a:p>
          <a:p>
            <a:pPr>
              <a:spcBef>
                <a:spcPct val="20000"/>
              </a:spcBef>
              <a:buFont typeface="Wingdings" panose="05000000000000000000" pitchFamily="2" charset="2"/>
              <a:buNone/>
            </a:pPr>
            <a:r>
              <a:rPr lang="en-US" altLang="en-US" b="1" dirty="0">
                <a:solidFill>
                  <a:schemeClr val="accent2"/>
                </a:solidFill>
                <a:latin typeface="Courier New" panose="02070309020205020404" pitchFamily="49" charset="0"/>
                <a:cs typeface="Courier New" panose="02070309020205020404" pitchFamily="49" charset="0"/>
              </a:rPr>
              <a:t>                     {print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0DCCEF1-852E-4105-B1D4-DC5E19F05AC9}" type="slidenum">
              <a:rPr lang="en-US" altLang="en-US" sz="1400">
                <a:solidFill>
                  <a:srgbClr val="FFFFFF"/>
                </a:solidFill>
              </a:rPr>
              <a:pPr/>
              <a:t>148</a:t>
            </a:fld>
            <a:endParaRPr lang="en-US" altLang="en-US" sz="140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fontAlgn="auto">
              <a:spcAft>
                <a:spcPts val="0"/>
              </a:spcAft>
              <a:defRPr/>
            </a:pPr>
            <a:r>
              <a:rPr lang="en-US" dirty="0" err="1"/>
              <a:t>awk</a:t>
            </a:r>
            <a:r>
              <a:rPr lang="en-US" dirty="0"/>
              <a:t> variables</a:t>
            </a:r>
          </a:p>
        </p:txBody>
      </p:sp>
      <p:sp>
        <p:nvSpPr>
          <p:cNvPr id="52226" name="Rectangle 3"/>
          <p:cNvSpPr>
            <a:spLocks noGrp="1" noChangeArrowheads="1"/>
          </p:cNvSpPr>
          <p:nvPr>
            <p:ph sz="quarter" idx="1"/>
          </p:nvPr>
        </p:nvSpPr>
        <p:spPr>
          <a:xfrm>
            <a:off x="457200" y="1600200"/>
            <a:ext cx="7467600" cy="4873625"/>
          </a:xfrm>
        </p:spPr>
        <p:txBody>
          <a:bodyPr/>
          <a:lstStyle/>
          <a:p>
            <a:r>
              <a:rPr lang="en-US" altLang="en-US"/>
              <a:t>A user can define any number of variables within an awk script</a:t>
            </a:r>
          </a:p>
          <a:p>
            <a:r>
              <a:rPr lang="en-US" altLang="en-US"/>
              <a:t>The variables can be numbers, strings, or arrays</a:t>
            </a:r>
          </a:p>
          <a:p>
            <a:r>
              <a:rPr lang="en-US" altLang="en-US"/>
              <a:t>Variable names start with a letter, followed by letters, digits, and underscore</a:t>
            </a:r>
          </a:p>
          <a:p>
            <a:r>
              <a:rPr lang="en-US" altLang="en-US"/>
              <a:t>Variables come into existence the first time they are referenced; therefore, they do not need to be declared before use</a:t>
            </a:r>
          </a:p>
          <a:p>
            <a:r>
              <a:rPr lang="en-US" altLang="en-US"/>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1AEEBE2-1AF5-416C-8AE2-56650DC0E4CC}" type="slidenum">
              <a:rPr lang="en-US" altLang="en-US" sz="1400">
                <a:solidFill>
                  <a:srgbClr val="FFFFFF"/>
                </a:solidFill>
              </a:rPr>
              <a:pPr/>
              <a:t>149</a:t>
            </a:fld>
            <a:endParaRPr lang="en-US" altLang="en-US" sz="140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fontAlgn="auto">
              <a:spcAft>
                <a:spcPts val="0"/>
              </a:spcAft>
              <a:defRPr/>
            </a:pPr>
            <a:r>
              <a:rPr lang="en-US" dirty="0" err="1"/>
              <a:t>awk</a:t>
            </a:r>
            <a:r>
              <a:rPr lang="en-US" dirty="0"/>
              <a:t> Variables</a:t>
            </a:r>
          </a:p>
        </p:txBody>
      </p:sp>
      <p:sp>
        <p:nvSpPr>
          <p:cNvPr id="19460" name="Rectangle 3"/>
          <p:cNvSpPr>
            <a:spLocks noGrp="1" noChangeArrowheads="1"/>
          </p:cNvSpPr>
          <p:nvPr>
            <p:ph sz="quarter" idx="1"/>
          </p:nvPr>
        </p:nvSpPr>
        <p:spPr>
          <a:xfrm>
            <a:off x="457200" y="1600200"/>
            <a:ext cx="7467600" cy="4873625"/>
          </a:xfrm>
        </p:spPr>
        <p:txBody>
          <a:bodyPr>
            <a:normAutofit/>
          </a:bodyPr>
          <a:lstStyle/>
          <a:p>
            <a:pPr>
              <a:lnSpc>
                <a:spcPct val="90000"/>
              </a:lnSpc>
              <a:buFont typeface="Wingdings" panose="05000000000000000000" pitchFamily="2" charset="2"/>
              <a:buNone/>
            </a:pPr>
            <a:r>
              <a:rPr lang="en-US" altLang="en-US" u="sng" dirty="0"/>
              <a:t>Format:</a:t>
            </a:r>
            <a:r>
              <a:rPr lang="en-US" altLang="en-US" dirty="0"/>
              <a:t> </a:t>
            </a:r>
          </a:p>
          <a:p>
            <a:pPr>
              <a:lnSpc>
                <a:spcPct val="90000"/>
              </a:lnSpc>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variable = expression</a:t>
            </a:r>
          </a:p>
          <a:p>
            <a:pPr>
              <a:lnSpc>
                <a:spcPct val="90000"/>
              </a:lnSpc>
            </a:pPr>
            <a:endParaRPr lang="en-US" altLang="en-US" dirty="0"/>
          </a:p>
          <a:p>
            <a:pPr>
              <a:lnSpc>
                <a:spcPct val="90000"/>
              </a:lnSpc>
              <a:buFont typeface="Wingdings" panose="05000000000000000000" pitchFamily="2" charset="2"/>
              <a:buNone/>
            </a:pPr>
            <a:r>
              <a:rPr lang="en-US" altLang="en-US" u="sng" dirty="0"/>
              <a:t>Examples:</a:t>
            </a:r>
          </a:p>
          <a:p>
            <a:pPr>
              <a:lnSpc>
                <a:spcPct val="90000"/>
              </a:lnSpc>
              <a:buFont typeface="Wingdings" panose="05000000000000000000" pitchFamily="2" charset="2"/>
              <a:buNone/>
            </a:pPr>
            <a:r>
              <a:rPr lang="en-US" altLang="en-US" dirty="0"/>
              <a:t>	</a:t>
            </a:r>
          </a:p>
          <a:p>
            <a:pPr>
              <a:lnSpc>
                <a:spcPct val="90000"/>
              </a:lnSpc>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$1 ~ /Tom/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{wage = $3 * $4; print wage}</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filename</a:t>
            </a:r>
          </a:p>
          <a:p>
            <a:pPr>
              <a:lnSpc>
                <a:spcPct val="90000"/>
              </a:lnSpc>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a:t>
            </a:r>
            <a:r>
              <a:rPr lang="en-US" altLang="en-US" sz="22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$4 == "CA" </a:t>
            </a: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{$4 = "California"; print $0}</a:t>
            </a:r>
            <a:r>
              <a:rPr lang="en-US" altLang="en-US" sz="2200" b="1" dirty="0">
                <a:latin typeface="Courier New" panose="02070309020205020404" pitchFamily="49" charset="0"/>
                <a:cs typeface="Courier New" panose="02070309020205020404" pitchFamily="49" charset="0"/>
              </a:rPr>
              <a:t>'</a:t>
            </a:r>
            <a:endParaRPr lang="en-US" altLang="en-US"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B6CDE4B-ECF7-44AC-98B3-D3D8BCE1A5AC}" type="slidenum">
              <a:rPr lang="en-US" altLang="en-US" sz="1400">
                <a:solidFill>
                  <a:srgbClr val="FFFFFF"/>
                </a:solidFill>
              </a:rPr>
              <a:pPr/>
              <a:t>150</a:t>
            </a:fld>
            <a:endParaRPr lang="en-US" altLang="en-US" sz="140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fontAlgn="auto">
              <a:spcAft>
                <a:spcPts val="0"/>
              </a:spcAft>
              <a:defRPr/>
            </a:pPr>
            <a:r>
              <a:rPr lang="en-US" dirty="0" err="1"/>
              <a:t>awk</a:t>
            </a:r>
            <a:r>
              <a:rPr lang="en-US" dirty="0"/>
              <a:t> assignment operators</a:t>
            </a:r>
          </a:p>
        </p:txBody>
      </p:sp>
      <p:sp>
        <p:nvSpPr>
          <p:cNvPr id="7" name="Content Placeholder 6"/>
          <p:cNvSpPr>
            <a:spLocks noGrp="1"/>
          </p:cNvSpPr>
          <p:nvPr>
            <p:ph sz="quarter" idx="1"/>
          </p:nvPr>
        </p:nvSpPr>
        <p:spPr>
          <a:xfrm>
            <a:off x="457200" y="1600200"/>
            <a:ext cx="7467600" cy="4873625"/>
          </a:xfrm>
        </p:spPr>
        <p:txBody>
          <a:bodyPr>
            <a:normAutofit/>
          </a:bodyPr>
          <a:lstStyle/>
          <a:p>
            <a:pPr marL="342900" indent="-342900">
              <a:spcBef>
                <a:spcPct val="20000"/>
              </a:spcBef>
              <a:buFont typeface="Wingdings" panose="05000000000000000000" pitchFamily="2" charset="2"/>
              <a:buNone/>
            </a:pPr>
            <a:r>
              <a:rPr lang="en-US" altLang="en-US"/>
              <a:t>=		assign result of right-hand-side expression to </a:t>
            </a:r>
          </a:p>
          <a:p>
            <a:pPr marL="342900" indent="-342900">
              <a:spcBef>
                <a:spcPct val="20000"/>
              </a:spcBef>
              <a:buFont typeface="Wingdings" panose="05000000000000000000" pitchFamily="2" charset="2"/>
              <a:buNone/>
            </a:pPr>
            <a:r>
              <a:rPr lang="en-US" altLang="en-US"/>
              <a:t>		left-hand-side variable</a:t>
            </a:r>
          </a:p>
          <a:p>
            <a:pPr marL="342900" indent="-342900">
              <a:spcBef>
                <a:spcPct val="20000"/>
              </a:spcBef>
              <a:buFont typeface="Wingdings" panose="05000000000000000000" pitchFamily="2" charset="2"/>
              <a:buNone/>
            </a:pPr>
            <a:r>
              <a:rPr lang="en-US" altLang="en-US"/>
              <a:t>++	Add 1 to variable</a:t>
            </a:r>
          </a:p>
          <a:p>
            <a:pPr marL="342900" indent="-342900">
              <a:spcBef>
                <a:spcPct val="20000"/>
              </a:spcBef>
              <a:buFont typeface="Wingdings" panose="05000000000000000000" pitchFamily="2" charset="2"/>
              <a:buNone/>
            </a:pPr>
            <a:r>
              <a:rPr lang="en-US" altLang="en-US"/>
              <a:t>--		Subtract 1 from variable</a:t>
            </a:r>
          </a:p>
          <a:p>
            <a:pPr marL="342900" indent="-342900">
              <a:spcBef>
                <a:spcPct val="20000"/>
              </a:spcBef>
              <a:buFont typeface="Wingdings" panose="05000000000000000000" pitchFamily="2" charset="2"/>
              <a:buNone/>
            </a:pPr>
            <a:r>
              <a:rPr lang="en-US" altLang="en-US"/>
              <a:t>+=	Assign result of addition</a:t>
            </a:r>
          </a:p>
          <a:p>
            <a:pPr marL="342900" indent="-342900">
              <a:spcBef>
                <a:spcPct val="20000"/>
              </a:spcBef>
              <a:buFont typeface="Wingdings" panose="05000000000000000000" pitchFamily="2" charset="2"/>
              <a:buNone/>
            </a:pPr>
            <a:r>
              <a:rPr lang="en-US" altLang="en-US"/>
              <a:t>-=		Assign result of subtraction</a:t>
            </a:r>
          </a:p>
          <a:p>
            <a:pPr marL="342900" indent="-342900">
              <a:spcBef>
                <a:spcPct val="20000"/>
              </a:spcBef>
              <a:buFont typeface="Wingdings" panose="05000000000000000000" pitchFamily="2" charset="2"/>
              <a:buNone/>
            </a:pPr>
            <a:r>
              <a:rPr lang="en-US" altLang="en-US"/>
              <a:t>*=		Assign result of multiplication</a:t>
            </a:r>
          </a:p>
          <a:p>
            <a:pPr marL="342900" indent="-342900">
              <a:spcBef>
                <a:spcPct val="20000"/>
              </a:spcBef>
              <a:buFont typeface="Wingdings" panose="05000000000000000000" pitchFamily="2" charset="2"/>
              <a:buNone/>
            </a:pPr>
            <a:r>
              <a:rPr lang="en-US" altLang="en-US"/>
              <a:t>/=		Assign result of division</a:t>
            </a:r>
          </a:p>
          <a:p>
            <a:pPr marL="342900" indent="-342900">
              <a:spcBef>
                <a:spcPct val="20000"/>
              </a:spcBef>
              <a:buFont typeface="Wingdings" panose="05000000000000000000" pitchFamily="2" charset="2"/>
              <a:buNone/>
            </a:pPr>
            <a:r>
              <a:rPr lang="en-US" altLang="en-US"/>
              <a:t>%=	Assign result of modulo</a:t>
            </a:r>
          </a:p>
          <a:p>
            <a:pPr marL="342900" indent="-342900">
              <a:spcBef>
                <a:spcPct val="20000"/>
              </a:spcBef>
              <a:buFont typeface="Wingdings" panose="05000000000000000000" pitchFamily="2" charset="2"/>
              <a:buNone/>
            </a:pPr>
            <a:r>
              <a:rPr lang="en-US" altLang="en-US"/>
              <a:t>^=		Assign result of exponentiation</a:t>
            </a:r>
          </a:p>
          <a:p>
            <a:pPr marL="342900" indent="-342900"/>
            <a:endParaRPr lang="en-US" altLang="en-US"/>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42AD40B-3B0D-4708-9F20-A45D5BF892C1}" type="slidenum">
              <a:rPr lang="en-US" altLang="en-US" sz="1400">
                <a:solidFill>
                  <a:srgbClr val="FFFFFF"/>
                </a:solidFill>
              </a:rPr>
              <a:pPr/>
              <a:t>151</a:t>
            </a:fld>
            <a:endParaRPr lang="en-US" altLang="en-US" sz="140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fontAlgn="auto">
              <a:spcAft>
                <a:spcPts val="0"/>
              </a:spcAft>
              <a:defRPr/>
            </a:pPr>
            <a:r>
              <a:rPr lang="en-US"/>
              <a:t>Output Statements</a:t>
            </a:r>
          </a:p>
        </p:txBody>
      </p:sp>
      <p:sp>
        <p:nvSpPr>
          <p:cNvPr id="5734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print</a:t>
            </a:r>
            <a:r>
              <a:rPr lang="en-US" altLang="en-US"/>
              <a:t>  </a:t>
            </a:r>
          </a:p>
          <a:p>
            <a:pPr>
              <a:buFont typeface="Wingdings" panose="05000000000000000000" pitchFamily="2" charset="2"/>
              <a:buNone/>
            </a:pPr>
            <a:r>
              <a:rPr lang="en-US" altLang="en-US"/>
              <a:t>	print easy and simple output</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printf</a:t>
            </a:r>
            <a:r>
              <a:rPr lang="en-US" altLang="en-US"/>
              <a:t>  </a:t>
            </a:r>
          </a:p>
          <a:p>
            <a:pPr>
              <a:buFont typeface="Wingdings" panose="05000000000000000000" pitchFamily="2" charset="2"/>
              <a:buNone/>
            </a:pPr>
            <a:r>
              <a:rPr lang="en-US" altLang="en-US"/>
              <a:t>	print formatted (similar to C printf)</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sprintf</a:t>
            </a:r>
            <a:r>
              <a:rPr lang="en-US" altLang="en-US"/>
              <a:t> </a:t>
            </a:r>
          </a:p>
          <a:p>
            <a:pPr>
              <a:buFont typeface="Wingdings" panose="05000000000000000000" pitchFamily="2" charset="2"/>
              <a:buNone/>
            </a:pPr>
            <a:r>
              <a:rPr lang="en-US" altLang="en-US"/>
              <a:t>	format string (similar to C sprintf)</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6485300B-736C-47AE-A69F-378616EBD171}" type="slidenum">
              <a:rPr lang="en-US" altLang="en-US" sz="1400">
                <a:solidFill>
                  <a:srgbClr val="FFFFFF"/>
                </a:solidFill>
              </a:rPr>
              <a:pPr/>
              <a:t>152</a:t>
            </a:fld>
            <a:endParaRPr lang="en-US" altLang="en-US" sz="140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fontAlgn="auto">
              <a:spcAft>
                <a:spcPts val="0"/>
              </a:spcAft>
              <a:defRPr/>
            </a:pPr>
            <a:r>
              <a:rPr lang="en-US"/>
              <a:t>Function: print</a:t>
            </a:r>
          </a:p>
        </p:txBody>
      </p:sp>
      <p:sp>
        <p:nvSpPr>
          <p:cNvPr id="59394" name="Content Placeholder 2"/>
          <p:cNvSpPr>
            <a:spLocks noGrp="1"/>
          </p:cNvSpPr>
          <p:nvPr>
            <p:ph sz="quarter" idx="1"/>
          </p:nvPr>
        </p:nvSpPr>
        <p:spPr>
          <a:xfrm>
            <a:off x="457200" y="1600200"/>
            <a:ext cx="7467600" cy="4873625"/>
          </a:xfrm>
        </p:spPr>
        <p:txBody>
          <a:bodyPr/>
          <a:lstStyle/>
          <a:p>
            <a:r>
              <a:rPr lang="en-US" altLang="en-US"/>
              <a:t>Writes to standard output</a:t>
            </a:r>
          </a:p>
          <a:p>
            <a:r>
              <a:rPr lang="en-US" altLang="en-US"/>
              <a:t>Output is terminated by ORS</a:t>
            </a:r>
          </a:p>
          <a:p>
            <a:pPr lvl="1"/>
            <a:r>
              <a:rPr lang="en-US" altLang="en-US"/>
              <a:t>default ORS is newline</a:t>
            </a:r>
          </a:p>
          <a:p>
            <a:r>
              <a:rPr lang="en-US" altLang="en-US"/>
              <a:t>If called with no parameter, it will print $0</a:t>
            </a:r>
          </a:p>
          <a:p>
            <a:r>
              <a:rPr lang="en-US" altLang="en-US"/>
              <a:t>Printed parameters are separated by OFS,</a:t>
            </a:r>
          </a:p>
          <a:p>
            <a:pPr lvl="1"/>
            <a:r>
              <a:rPr lang="en-US" altLang="en-US"/>
              <a:t>default OFS is blank</a:t>
            </a:r>
          </a:p>
          <a:p>
            <a:r>
              <a:rPr lang="en-US" altLang="en-US"/>
              <a:t>Print control characters are allowed:</a:t>
            </a:r>
          </a:p>
          <a:p>
            <a:pPr lvl="1"/>
            <a:r>
              <a:rPr lang="en-US" altLang="en-US"/>
              <a:t>\n \f \a \t \\ …</a:t>
            </a:r>
          </a:p>
          <a:p>
            <a:pPr lvl="1"/>
            <a:endParaRPr lang="en-US" altLang="en-US"/>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CFB2E3-BA27-41E3-9E7B-B6000B26455D}" type="slidenum">
              <a:rPr lang="en-US" altLang="en-US" sz="1400">
                <a:solidFill>
                  <a:srgbClr val="FFFFFF"/>
                </a:solidFill>
              </a:rPr>
              <a:pPr/>
              <a:t>153</a:t>
            </a:fld>
            <a:endParaRPr lang="en-US" altLang="en-US" sz="140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Redirecting print output</a:t>
            </a:r>
          </a:p>
        </p:txBody>
      </p:sp>
      <p:sp>
        <p:nvSpPr>
          <p:cNvPr id="66562" name="Content Placeholder 2"/>
          <p:cNvSpPr>
            <a:spLocks noGrp="1"/>
          </p:cNvSpPr>
          <p:nvPr>
            <p:ph sz="quarter" idx="1"/>
          </p:nvPr>
        </p:nvSpPr>
        <p:spPr>
          <a:xfrm>
            <a:off x="457200" y="1600200"/>
            <a:ext cx="7467600" cy="4873625"/>
          </a:xfrm>
        </p:spPr>
        <p:txBody>
          <a:bodyPr/>
          <a:lstStyle/>
          <a:p>
            <a:r>
              <a:rPr lang="en-US" altLang="en-US"/>
              <a:t>Print output goes to standard output</a:t>
            </a:r>
          </a:p>
          <a:p>
            <a:pPr>
              <a:buFont typeface="Wingdings" panose="05000000000000000000" pitchFamily="2" charset="2"/>
              <a:buNone/>
            </a:pPr>
            <a:r>
              <a:rPr lang="en-US" altLang="en-US" u="sng"/>
              <a:t>unless</a:t>
            </a:r>
            <a:r>
              <a:rPr lang="en-US" altLang="en-US"/>
              <a:t> redirected via:</a:t>
            </a:r>
          </a:p>
          <a:p>
            <a:pPr lvl="1">
              <a:buFont typeface="Wingdings 2" panose="05020102010507070707" pitchFamily="18" charset="2"/>
              <a:buNone/>
            </a:pPr>
            <a:r>
              <a:rPr lang="en-US" altLang="en-US"/>
              <a:t>&gt;  “file”</a:t>
            </a:r>
          </a:p>
          <a:p>
            <a:pPr lvl="1">
              <a:buFont typeface="Wingdings 2" panose="05020102010507070707" pitchFamily="18" charset="2"/>
              <a:buNone/>
            </a:pPr>
            <a:r>
              <a:rPr lang="en-US" altLang="en-US"/>
              <a:t>&gt;&gt; “file”</a:t>
            </a:r>
          </a:p>
          <a:p>
            <a:pPr lvl="1">
              <a:buFont typeface="Wingdings 2" panose="05020102010507070707" pitchFamily="18" charset="2"/>
              <a:buNone/>
            </a:pPr>
            <a:r>
              <a:rPr lang="en-US" altLang="en-US"/>
              <a:t>|  “command”</a:t>
            </a:r>
          </a:p>
          <a:p>
            <a:endParaRPr lang="en-US" altLang="en-US"/>
          </a:p>
          <a:p>
            <a:r>
              <a:rPr lang="en-US" altLang="en-US"/>
              <a:t>will open file or command only once</a:t>
            </a:r>
          </a:p>
          <a:p>
            <a:r>
              <a:rPr lang="en-US" altLang="en-US"/>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17217E0-000F-483F-BBDC-EC869E35525E}" type="slidenum">
              <a:rPr lang="en-US" altLang="en-US" sz="1400">
                <a:solidFill>
                  <a:srgbClr val="FFFFFF"/>
                </a:solidFill>
              </a:rPr>
              <a:pPr/>
              <a:t>154</a:t>
            </a:fld>
            <a:endParaRPr lang="en-US" altLang="en-US" sz="140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fontAlgn="auto">
              <a:spcAft>
                <a:spcPts val="0"/>
              </a:spcAft>
              <a:defRPr/>
            </a:pPr>
            <a:r>
              <a:rPr lang="en-US"/>
              <a:t>print example</a:t>
            </a:r>
          </a:p>
        </p:txBody>
      </p:sp>
      <p:sp>
        <p:nvSpPr>
          <p:cNvPr id="44036" name="Rectangle 3"/>
          <p:cNvSpPr>
            <a:spLocks noGrp="1" noChangeArrowheads="1"/>
          </p:cNvSpPr>
          <p:nvPr>
            <p:ph sz="quarter" idx="1"/>
          </p:nvPr>
        </p:nvSpPr>
        <p:spPr>
          <a:xfrm>
            <a:off x="457200" y="1600200"/>
            <a:ext cx="7467600" cy="4873625"/>
          </a:xfrm>
        </p:spPr>
        <p:txBody>
          <a:bodyPr>
            <a:normAutofit/>
          </a:bodyPr>
          <a:lstStyle/>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andrea 89 90 75 90 86</a:t>
            </a:r>
          </a:p>
          <a:p>
            <a:pPr>
              <a:lnSpc>
                <a:spcPct val="90000"/>
              </a:lnSpc>
            </a:pPr>
            <a:endParaRPr lang="en-US" altLang="en-US" sz="220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7FFADDF-0F02-44DC-8BD4-A1E9B761BBC2}" type="slidenum">
              <a:rPr lang="en-US" altLang="en-US" sz="1400">
                <a:solidFill>
                  <a:srgbClr val="FFFFFF"/>
                </a:solidFill>
              </a:rPr>
              <a:pPr/>
              <a:t>155</a:t>
            </a:fld>
            <a:endParaRPr lang="en-US" altLang="en-US" sz="140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246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andrea 89</a:t>
            </a:r>
          </a:p>
          <a:p>
            <a:pPr>
              <a:buFont typeface="Wingdings" panose="05000000000000000000" pitchFamily="2" charset="2"/>
              <a:buNone/>
            </a:pPr>
            <a:endParaRPr lang="en-US" altLang="en-US" b="1">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a:p>
          <a:p>
            <a:endParaRPr lang="en-US" altLang="en-US"/>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546F1AA-1473-4A6E-9721-D779408E17B0}" type="slidenum">
              <a:rPr lang="en-US" altLang="en-US" sz="1400">
                <a:solidFill>
                  <a:srgbClr val="FFFFFF"/>
                </a:solidFill>
              </a:rPr>
              <a:pPr/>
              <a:t>156</a:t>
            </a:fld>
            <a:endParaRPr lang="en-US" altLang="en-US" sz="140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4198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05B2572-BDA3-4ED1-A31B-27F09E5ECCBA}" type="slidenum">
              <a:rPr lang="en-US" altLang="en-US" sz="1400">
                <a:solidFill>
                  <a:srgbClr val="FFFFFF"/>
                </a:solidFill>
              </a:rPr>
              <a:pPr/>
              <a:t>157</a:t>
            </a:fld>
            <a:endParaRPr lang="en-US" altLang="en-US" sz="1400">
              <a:solidFill>
                <a:srgbClr val="FFFFFF"/>
              </a:solidFill>
            </a:endParaRPr>
          </a:p>
        </p:txBody>
      </p:sp>
    </p:spTree>
    <p:extLst>
      <p:ext uri="{BB962C8B-B14F-4D97-AF65-F5344CB8AC3E}">
        <p14:creationId xmlns:p14="http://schemas.microsoft.com/office/powerpoint/2010/main" val="321459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7586"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95CD0907-2878-4A26-9F81-5D19935781B6}" type="slidenum">
              <a:rPr lang="en-US" altLang="en-US" sz="1400">
                <a:solidFill>
                  <a:srgbClr val="FFFFFF"/>
                </a:solidFill>
              </a:rPr>
              <a:pPr/>
              <a:t>158</a:t>
            </a:fld>
            <a:endParaRPr lang="en-US" altLang="en-US" sz="140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fontAlgn="auto">
              <a:spcAft>
                <a:spcPts val="0"/>
              </a:spcAft>
              <a:defRPr/>
            </a:pPr>
            <a:r>
              <a:rPr lang="en-US" dirty="0"/>
              <a:t>print Example</a:t>
            </a:r>
          </a:p>
        </p:txBody>
      </p:sp>
      <p:sp>
        <p:nvSpPr>
          <p:cNvPr id="69634" name="Rectangle 3"/>
          <p:cNvSpPr>
            <a:spLocks noGrp="1" noChangeArrowheads="1"/>
          </p:cNvSpPr>
          <p:nvPr>
            <p:ph sz="quarter" idx="1"/>
          </p:nvPr>
        </p:nvSpPr>
        <p:spPr>
          <a:xfrm>
            <a:off x="381000" y="1600200"/>
            <a:ext cx="80010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endParaRPr lang="en-US" altLang="en-US"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6D28289-4431-4B2E-915E-3CACAA66842A}" type="slidenum">
              <a:rPr lang="en-US" altLang="en-US" sz="1400">
                <a:solidFill>
                  <a:srgbClr val="FFFFFF"/>
                </a:solidFill>
              </a:rPr>
              <a:pPr/>
              <a:t>159</a:t>
            </a:fld>
            <a:endParaRPr lang="en-US" altLang="en-US" sz="140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Wc</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a:blip r:embed="rId3"/>
          <a:stretch>
            <a:fillRect/>
          </a:stretch>
        </p:blipFill>
        <p:spPr>
          <a:xfrm>
            <a:off x="540000" y="1196752"/>
            <a:ext cx="5781675" cy="2628900"/>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a:blip r:embed="rId4"/>
          <a:stretch>
            <a:fillRect/>
          </a:stretch>
        </p:blipFill>
        <p:spPr>
          <a:xfrm>
            <a:off x="540000" y="4149080"/>
            <a:ext cx="6838950" cy="1771650"/>
          </a:xfrm>
          <a:prstGeom prst="rect">
            <a:avLst/>
          </a:prstGeom>
        </p:spPr>
      </p:pic>
    </p:spTree>
    <p:extLst>
      <p:ext uri="{BB962C8B-B14F-4D97-AF65-F5344CB8AC3E}">
        <p14:creationId xmlns:p14="http://schemas.microsoft.com/office/powerpoint/2010/main" val="1590672057"/>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fontAlgn="auto">
              <a:spcAft>
                <a:spcPts val="0"/>
              </a:spcAft>
              <a:defRPr/>
            </a:pPr>
            <a:r>
              <a:rPr lang="en-US"/>
              <a:t>printf: Formatting output</a:t>
            </a:r>
          </a:p>
        </p:txBody>
      </p:sp>
      <p:sp>
        <p:nvSpPr>
          <p:cNvPr id="71682"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D5CD542-6ECA-49AC-AA6B-DAA435F0B6ED}" type="slidenum">
              <a:rPr lang="en-US" altLang="en-US" sz="1400">
                <a:solidFill>
                  <a:srgbClr val="FFFFFF"/>
                </a:solidFill>
              </a:rPr>
              <a:pPr/>
              <a:t>160</a:t>
            </a:fld>
            <a:endParaRPr lang="en-US" altLang="en-US" sz="140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fontAlgn="auto">
              <a:spcAft>
                <a:spcPts val="0"/>
              </a:spcAft>
              <a:defRPr/>
            </a:pPr>
            <a:r>
              <a:rPr lang="en-US"/>
              <a:t>Format specifiers</a:t>
            </a:r>
          </a:p>
        </p:txBody>
      </p:sp>
      <p:sp>
        <p:nvSpPr>
          <p:cNvPr id="72706"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a:t>
            </a:r>
            <a:r>
              <a:rPr lang="pl-PL" altLang="en-US" dirty="0"/>
              <a:t> 	</a:t>
            </a:r>
            <a:r>
              <a:rPr lang="en-US" altLang="en-US" dirty="0"/>
              <a:t>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ED9F2390-19E2-443B-948D-659AB7A6E47C}" type="slidenum">
              <a:rPr lang="en-US" altLang="en-US" sz="1400">
                <a:solidFill>
                  <a:srgbClr val="FFFFFF"/>
                </a:solidFill>
              </a:rPr>
              <a:pPr/>
              <a:t>161</a:t>
            </a:fld>
            <a:endParaRPr lang="en-US" altLang="en-US" sz="140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p:txBody>
          <a:bodyPr/>
          <a:lstStyle/>
          <a:p>
            <a:pPr fontAlgn="auto">
              <a:spcAft>
                <a:spcPts val="0"/>
              </a:spcAft>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D1F6B4A-37FB-4CB0-8414-D5F8F2AA5133}" type="slidenum">
              <a:rPr lang="en-US" altLang="en-US" sz="1400">
                <a:solidFill>
                  <a:srgbClr val="FFFFFF"/>
                </a:solidFill>
              </a:rPr>
              <a:pPr/>
              <a:t>162</a:t>
            </a:fld>
            <a:endParaRPr lang="en-US" altLang="en-US" sz="1400">
              <a:solidFill>
                <a:srgbClr val="FFFFFF"/>
              </a:solidFill>
            </a:endParaRPr>
          </a:p>
        </p:txBody>
      </p:sp>
      <p:graphicFrame>
        <p:nvGraphicFramePr>
          <p:cNvPr id="73762" name="Group 34"/>
          <p:cNvGraphicFramePr>
            <a:graphicFrameLocks noGrp="1"/>
          </p:cNvGraphicFramePr>
          <p:nvPr/>
        </p:nvGraphicFramePr>
        <p:xfrm>
          <a:off x="533400" y="1600200"/>
          <a:ext cx="7010400" cy="4495800"/>
        </p:xfrm>
        <a:graphic>
          <a:graphicData uri="http://schemas.openxmlformats.org/drawingml/2006/table">
            <a:tbl>
              <a:tblPr/>
              <a:tblGrid>
                <a:gridCol w="22860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rPr>
                        <a:t>Given: </a:t>
                      </a:r>
                      <a:r>
                        <a:rPr kumimoji="0" lang="en-US" altLang="en-US" sz="2400" b="0" i="0" u="none" strike="noStrike" cap="none" normalizeH="0" baseline="0">
                          <a:ln>
                            <a:noFill/>
                          </a:ln>
                          <a:solidFill>
                            <a:srgbClr val="00B0F0"/>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429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Printf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The character is %c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x</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The boy is %d years old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y</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My name is %s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$1</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a:ln>
                            <a:noFill/>
                          </a:ln>
                          <a:solidFill>
                            <a:srgbClr val="FF0000"/>
                          </a:solidFill>
                          <a:effectLst/>
                          <a:latin typeface="Times New Roman" panose="02020603050405020304" pitchFamily="18" charset="0"/>
                        </a:rPr>
                        <a:t>printf(</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z is %5.3f \n</a:t>
                      </a:r>
                      <a:r>
                        <a:rPr kumimoji="0" lang="en-US" altLang="en-US" sz="2000" b="1" i="1" u="none" strike="noStrike" cap="none" normalizeH="0" baseline="0">
                          <a:ln>
                            <a:noFill/>
                          </a:ln>
                          <a:solidFill>
                            <a:srgbClr val="FF0000"/>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a:ln>
                            <a:noFill/>
                          </a:ln>
                          <a:solidFill>
                            <a:srgbClr val="FF0000"/>
                          </a:solidFill>
                          <a:effectLst/>
                          <a:latin typeface="Times New Roman" panose="02020603050405020304" pitchFamily="18" charset="0"/>
                        </a:rPr>
                        <a:t>, </a:t>
                      </a:r>
                      <a:r>
                        <a:rPr kumimoji="0" lang="en-US" altLang="en-US" sz="2000" b="1" i="1" u="none" strike="noStrike" cap="none" normalizeH="0" baseline="0">
                          <a:ln>
                            <a:noFill/>
                          </a:ln>
                          <a:solidFill>
                            <a:schemeClr val="accent2"/>
                          </a:solidFill>
                          <a:effectLst/>
                          <a:latin typeface="Times New Roman" panose="02020603050405020304" pitchFamily="18" charset="0"/>
                        </a:rPr>
                        <a:t>z</a:t>
                      </a:r>
                      <a:r>
                        <a:rPr kumimoji="0" lang="en-US" altLang="en-US" sz="2000" b="1" i="1" u="none" strike="noStrike" cap="none" normalizeH="0" baseline="0">
                          <a:ln>
                            <a:noFill/>
                          </a:ln>
                          <a:solidFill>
                            <a:srgbClr val="FF0000"/>
                          </a:solidFill>
                          <a:effectLst/>
                          <a:latin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fontAlgn="auto">
              <a:spcAft>
                <a:spcPts val="0"/>
              </a:spcAft>
              <a:defRPr/>
            </a:pPr>
            <a:r>
              <a:rPr lang="en-US"/>
              <a:t>Format specifier modifiers</a:t>
            </a:r>
          </a:p>
        </p:txBody>
      </p:sp>
      <p:sp>
        <p:nvSpPr>
          <p:cNvPr id="74754" name="Content Placeholder 2"/>
          <p:cNvSpPr>
            <a:spLocks noGrp="1"/>
          </p:cNvSpPr>
          <p:nvPr>
            <p:ph sz="quarter" idx="1"/>
          </p:nvPr>
        </p:nvSpPr>
        <p:spPr>
          <a:xfrm>
            <a:off x="457200" y="1600200"/>
            <a:ext cx="7467600" cy="4873625"/>
          </a:xfrm>
        </p:spPr>
        <p:txBody>
          <a:bodyPr/>
          <a:lstStyle/>
          <a:p>
            <a:r>
              <a:rPr lang="en-US" altLang="en-US"/>
              <a:t>between “%” and letter </a:t>
            </a:r>
          </a:p>
          <a:p>
            <a:pPr>
              <a:buFont typeface="Wingdings" panose="05000000000000000000" pitchFamily="2" charset="2"/>
              <a:buNone/>
            </a:pPr>
            <a:r>
              <a:rPr lang="en-US" altLang="en-US"/>
              <a:t>		%10s</a:t>
            </a:r>
          </a:p>
          <a:p>
            <a:pPr>
              <a:buFont typeface="Wingdings" panose="05000000000000000000" pitchFamily="2" charset="2"/>
              <a:buNone/>
            </a:pPr>
            <a:r>
              <a:rPr lang="en-US" altLang="en-US"/>
              <a:t>		%7d</a:t>
            </a:r>
          </a:p>
          <a:p>
            <a:pPr>
              <a:buFont typeface="Wingdings" panose="05000000000000000000" pitchFamily="2" charset="2"/>
              <a:buNone/>
            </a:pPr>
            <a:r>
              <a:rPr lang="en-US" altLang="en-US"/>
              <a:t>	 	%10.4f</a:t>
            </a:r>
          </a:p>
          <a:p>
            <a:pPr>
              <a:buFont typeface="Wingdings" panose="05000000000000000000" pitchFamily="2" charset="2"/>
              <a:buNone/>
            </a:pPr>
            <a:r>
              <a:rPr lang="en-US" altLang="en-US"/>
              <a:t>		%-20s</a:t>
            </a:r>
          </a:p>
          <a:p>
            <a:r>
              <a:rPr lang="en-US" altLang="en-US"/>
              <a:t>meaning:</a:t>
            </a:r>
          </a:p>
          <a:p>
            <a:pPr lvl="1"/>
            <a:r>
              <a:rPr lang="en-US" altLang="en-US"/>
              <a:t>width of field, field is printed right justified</a:t>
            </a:r>
          </a:p>
          <a:p>
            <a:pPr lvl="1"/>
            <a:r>
              <a:rPr lang="en-US" altLang="en-US"/>
              <a:t>precision: number of digits after decimal point</a:t>
            </a:r>
          </a:p>
          <a:p>
            <a:pPr lvl="1"/>
            <a:r>
              <a:rPr lang="en-US" altLang="en-US"/>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CF87047-9C95-442A-A77E-AE25444C4F57}" type="slidenum">
              <a:rPr lang="en-US" altLang="en-US" sz="1400">
                <a:solidFill>
                  <a:srgbClr val="FFFFFF"/>
                </a:solidFill>
              </a:rPr>
              <a:pPr/>
              <a:t>163</a:t>
            </a:fld>
            <a:endParaRPr lang="en-US" altLang="en-US" sz="140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a:t>sprintf: Formatting text</a:t>
            </a:r>
          </a:p>
        </p:txBody>
      </p:sp>
      <p:sp>
        <p:nvSpPr>
          <p:cNvPr id="75778"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u="sng" dirty="0"/>
              <a:t>Syntax:</a:t>
            </a:r>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sprintf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a:t>
            </a:r>
            <a:r>
              <a:rPr lang="en-US" altLang="en-US" dirty="0" err="1"/>
              <a:t>printf</a:t>
            </a:r>
            <a:r>
              <a:rPr lang="en-US" altLang="en-US" dirty="0"/>
              <a:t>, but does not produce output</a:t>
            </a:r>
          </a:p>
          <a:p>
            <a:pPr lvl="1"/>
            <a:r>
              <a:rPr lang="en-US" altLang="en-US" dirty="0"/>
              <a:t>Instead it returns formatted string</a:t>
            </a:r>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	text = </a:t>
            </a:r>
            <a:r>
              <a:rPr lang="en-US" altLang="en-US" b="1" dirty="0" err="1">
                <a:latin typeface="Courier New" panose="02070309020205020404" pitchFamily="49" charset="0"/>
                <a:cs typeface="Courier New" panose="02070309020205020404" pitchFamily="49" charset="0"/>
              </a:rPr>
              <a:t>sprintf</a:t>
            </a:r>
            <a:r>
              <a:rPr lang="en-US" altLang="en-US"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4153F66F-9F0A-4F1F-83BE-55EDF843618E}" type="slidenum">
              <a:rPr lang="en-US" altLang="en-US" sz="1400">
                <a:solidFill>
                  <a:srgbClr val="FFFFFF"/>
                </a:solidFill>
              </a:rPr>
              <a:pPr/>
              <a:t>164</a:t>
            </a:fld>
            <a:endParaRPr lang="en-US" altLang="en-US" sz="140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fontAlgn="auto">
              <a:spcAft>
                <a:spcPts val="0"/>
              </a:spcAft>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457200" y="1600200"/>
            <a:ext cx="7467600" cy="4873625"/>
          </a:xfrm>
        </p:spPr>
        <p:txBody>
          <a:bodyPr/>
          <a:lstStyle/>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tolower(string)</a:t>
            </a:r>
            <a:r>
              <a:rPr lang="en-US" altLang="en-US"/>
              <a:t> </a:t>
            </a:r>
          </a:p>
          <a:p>
            <a:r>
              <a:rPr lang="en-US" altLang="en-US"/>
              <a:t>returns a copy of string, with each upper-case character converted to lower-case. Nonalphabetic characters are left unchanged.</a:t>
            </a:r>
          </a:p>
          <a:p>
            <a:endParaRPr lang="en-US" altLang="en-US"/>
          </a:p>
          <a:p>
            <a:pPr>
              <a:buFont typeface="Wingdings" panose="05000000000000000000" pitchFamily="2" charset="2"/>
              <a:buNone/>
            </a:pPr>
            <a:r>
              <a:rPr lang="en-US" altLang="en-US"/>
              <a:t>	</a:t>
            </a:r>
            <a:r>
              <a:rPr lang="en-US" altLang="en-US" u="sng"/>
              <a:t>Example:</a:t>
            </a:r>
            <a:r>
              <a:rPr lang="en-US" altLang="en-US"/>
              <a:t> tolower("MiXeD cAsE 123")</a:t>
            </a:r>
          </a:p>
          <a:p>
            <a:pPr>
              <a:buFont typeface="Wingdings" panose="05000000000000000000" pitchFamily="2" charset="2"/>
              <a:buNone/>
            </a:pPr>
            <a:r>
              <a:rPr lang="en-US" altLang="en-US"/>
              <a:t>		returns "mixed case 123"</a:t>
            </a:r>
          </a:p>
          <a:p>
            <a:pPr>
              <a:buFont typeface="Wingdings" panose="05000000000000000000" pitchFamily="2" charset="2"/>
              <a:buNone/>
            </a:pPr>
            <a:endParaRPr lang="en-US" altLang="en-US"/>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toupper(string)</a:t>
            </a:r>
            <a:r>
              <a:rPr lang="en-US" altLang="en-US"/>
              <a:t> </a:t>
            </a:r>
          </a:p>
          <a:p>
            <a:r>
              <a:rPr lang="en-US" altLang="en-US"/>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48453FC-E181-4446-8B52-8B57C0952FE2}" type="slidenum">
              <a:rPr lang="en-US" altLang="en-US" sz="1400">
                <a:solidFill>
                  <a:srgbClr val="FFFFFF"/>
                </a:solidFill>
              </a:rPr>
              <a:pPr/>
              <a:t>165</a:t>
            </a:fld>
            <a:endParaRPr lang="en-US" altLang="en-US" sz="140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z="2800"/>
              <a:t>awk references</a:t>
            </a:r>
          </a:p>
        </p:txBody>
      </p:sp>
      <p:sp>
        <p:nvSpPr>
          <p:cNvPr id="24579" name="Rectangle 3"/>
          <p:cNvSpPr>
            <a:spLocks noGrp="1" noChangeArrowheads="1"/>
          </p:cNvSpPr>
          <p:nvPr>
            <p:ph type="body" idx="1"/>
          </p:nvPr>
        </p:nvSpPr>
        <p:spPr/>
        <p:txBody>
          <a:bodyPr/>
          <a:lstStyle/>
          <a:p>
            <a:r>
              <a:rPr lang="en-US" altLang="en-US" sz="2000" dirty="0">
                <a:hlinkClick r:id="rId2"/>
              </a:rPr>
              <a:t>https://www.gnu.org/software/gawk/manual/gawk.html</a:t>
            </a:r>
            <a:endParaRPr lang="pl-PL" altLang="en-US" sz="2000" dirty="0"/>
          </a:p>
          <a:p>
            <a:r>
              <a:rPr lang="pl-PL" altLang="en-US" sz="2000" dirty="0">
                <a:hlinkClick r:id="rId3"/>
              </a:rPr>
              <a:t>http://www.grymoire.com/Unix/Awk.html</a:t>
            </a:r>
            <a:endParaRPr lang="pl-PL" altLang="en-US" sz="2000" dirty="0"/>
          </a:p>
          <a:p>
            <a:r>
              <a:rPr lang="pl-PL" altLang="en-US" sz="2000" dirty="0">
                <a:hlinkClick r:id="rId4"/>
              </a:rPr>
              <a:t>https://www.tutorialspoint.com/awk/</a:t>
            </a:r>
            <a:endParaRPr lang="pl-PL" altLang="en-US" sz="2000" dirty="0"/>
          </a:p>
          <a:p>
            <a:r>
              <a:rPr lang="pl-PL" altLang="en-US" sz="2000" dirty="0">
                <a:hlinkClick r:id="rId5"/>
              </a:rPr>
              <a:t>https://www.gnu.org/software/gawk/manual/gawk.pdf</a:t>
            </a:r>
            <a:endParaRPr lang="pl-PL" altLang="en-US" sz="2000" dirty="0"/>
          </a:p>
          <a:p>
            <a:r>
              <a:rPr lang="en-US" altLang="en-US" sz="2000" dirty="0" err="1"/>
              <a:t>Sed</a:t>
            </a:r>
            <a:r>
              <a:rPr lang="en-US" altLang="en-US" sz="2000" dirty="0"/>
              <a:t> and </a:t>
            </a:r>
            <a:r>
              <a:rPr lang="en-US" altLang="en-US" sz="2000" dirty="0" err="1"/>
              <a:t>Awk</a:t>
            </a:r>
            <a:r>
              <a:rPr lang="en-US" altLang="en-US" sz="2000" dirty="0"/>
              <a:t> 2</a:t>
            </a:r>
            <a:r>
              <a:rPr lang="en-US" altLang="en-US" sz="2000" baseline="30000" dirty="0"/>
              <a:t>nd</a:t>
            </a:r>
            <a:r>
              <a:rPr lang="en-US" altLang="en-US" sz="2000" dirty="0"/>
              <a:t> Edition (</a:t>
            </a:r>
            <a:r>
              <a:rPr lang="en-US" altLang="en-US" sz="2000" dirty="0" err="1"/>
              <a:t>O’reilly</a:t>
            </a:r>
            <a:r>
              <a:rPr lang="en-US" altLang="en-US" sz="2000" dirty="0"/>
              <a:t>)</a:t>
            </a:r>
            <a:r>
              <a:rPr lang="pl-PL" altLang="en-US" sz="2000" dirty="0"/>
              <a:t> </a:t>
            </a:r>
            <a:r>
              <a:rPr lang="pl-PL" altLang="en-US" sz="2000" dirty="0">
                <a:hlinkClick r:id="rId6"/>
              </a:rPr>
              <a:t>http://linux.iingen.unam.mx/pub/Documentacion/Shell-Bash/OReilly%20-%20Sed%20&amp;%20Awk%202nd%20Edition.pdf</a:t>
            </a:r>
            <a:endParaRPr lang="pl-PL" altLang="en-US" sz="2000" dirty="0"/>
          </a:p>
          <a:p>
            <a:endParaRPr lang="en-US" altLang="en-US" sz="2000" dirty="0"/>
          </a:p>
          <a:p>
            <a:endParaRPr lang="en-US" altLang="en-US" sz="2000" dirty="0"/>
          </a:p>
          <a:p>
            <a:endParaRPr lang="en-US" altLang="en-US" sz="2000" dirty="0"/>
          </a:p>
        </p:txBody>
      </p:sp>
    </p:spTree>
    <p:extLst>
      <p:ext uri="{BB962C8B-B14F-4D97-AF65-F5344CB8AC3E}">
        <p14:creationId xmlns:p14="http://schemas.microsoft.com/office/powerpoint/2010/main" val="3531142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3</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167</a:t>
            </a:fld>
            <a:endParaRPr lang="nl-NL"/>
          </a:p>
        </p:txBody>
      </p:sp>
    </p:spTree>
    <p:extLst>
      <p:ext uri="{BB962C8B-B14F-4D97-AF65-F5344CB8AC3E}">
        <p14:creationId xmlns:p14="http://schemas.microsoft.com/office/powerpoint/2010/main" val="39967618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5576" y="980728"/>
            <a:ext cx="7884424"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755576" y="1916832"/>
            <a:ext cx="7488832"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168</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Download the file </a:t>
            </a:r>
            <a:r>
              <a:rPr lang="en-US" altLang="en-US" sz="2000" dirty="0">
                <a:hlinkClick r:id="rId2"/>
              </a:rPr>
              <a:t>https://sites.google.com/site/magselwakuleuven/downloads/lp_hpcinfo</a:t>
            </a:r>
            <a:r>
              <a:rPr lang="en-US" altLang="en-US" sz="2000" dirty="0"/>
              <a:t> and print the number of its lines with </a:t>
            </a:r>
            <a:r>
              <a:rPr lang="en-US" altLang="en-US" sz="2000" dirty="0" err="1"/>
              <a:t>awk</a:t>
            </a:r>
            <a:endParaRPr lang="en-US" altLang="en-US" sz="2000" dirty="0"/>
          </a:p>
          <a:p>
            <a:pPr marL="609600" indent="-609600">
              <a:buFont typeface="Wingdings" pitchFamily="2" charset="2"/>
              <a:buAutoNum type="arabicPeriod"/>
            </a:pPr>
            <a:r>
              <a:rPr lang="en-US" altLang="en-US" sz="2000" dirty="0"/>
              <a:t>Download the file </a:t>
            </a:r>
            <a:r>
              <a:rPr lang="en-US" altLang="en-US" sz="2000" dirty="0">
                <a:hlinkClick r:id="rId3"/>
              </a:rPr>
              <a:t>https://sites.google.com/site/magselwakuleuven/downloads/lp_sys</a:t>
            </a:r>
            <a:r>
              <a:rPr lang="en-US" altLang="en-US" sz="2000" dirty="0"/>
              <a:t> and print only the lines that contain vsc30468</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the lines that contain both vsc30468 and 2045</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column 3 and 4 of the lines from 30th line on </a:t>
            </a:r>
          </a:p>
          <a:p>
            <a:pPr marL="609600" indent="-609600">
              <a:buFont typeface="Wingdings" pitchFamily="2" charset="2"/>
              <a:buAutoNum type="arabicPeriod"/>
            </a:pPr>
            <a:r>
              <a:rPr lang="en-US" altLang="en-US" sz="2000" dirty="0"/>
              <a:t>From </a:t>
            </a:r>
            <a:r>
              <a:rPr lang="en-US" altLang="en-US" sz="2000" dirty="0" err="1"/>
              <a:t>lp_sys</a:t>
            </a:r>
            <a:r>
              <a:rPr lang="en-US" altLang="en-US" sz="2000" dirty="0"/>
              <a:t> print only column 7 and the last column.</a:t>
            </a:r>
          </a:p>
          <a:p>
            <a:pPr marL="609600" indent="-609600">
              <a:buFont typeface="Wingdings" pitchFamily="2" charset="2"/>
              <a:buAutoNum type="arabicPeriod"/>
            </a:pPr>
            <a:r>
              <a:rPr lang="en-US" altLang="en-US" sz="2000" dirty="0"/>
              <a:t>Print only the lines where the 3</a:t>
            </a:r>
            <a:r>
              <a:rPr lang="en-US" altLang="en-US" sz="2000" baseline="30000" dirty="0"/>
              <a:t>rd</a:t>
            </a:r>
            <a:r>
              <a:rPr lang="en-US" altLang="en-US" sz="2000" dirty="0"/>
              <a:t> column has values higher than 20631950</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4366890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169</a:t>
            </a:fld>
            <a:endParaRPr lang="nl-NL" dirty="0"/>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'END{print NR}' </a:t>
            </a:r>
            <a:r>
              <a:rPr lang="en-US" altLang="en-US" sz="2000" dirty="0" err="1">
                <a:latin typeface="Courier New" panose="02070309020205020404" pitchFamily="49" charset="0"/>
                <a:cs typeface="Courier New" panose="02070309020205020404" pitchFamily="49" charset="0"/>
              </a:rPr>
              <a:t>lp_hpcinfo</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'/vsc30468/ {print $0}'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'/vsc30468/ &amp;&amp; /2045/ {print $0}'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000" dirty="0" err="1">
                <a:latin typeface="Courier New" panose="02070309020205020404" pitchFamily="49" charset="0"/>
                <a:cs typeface="Courier New" panose="02070309020205020404" pitchFamily="49" charset="0"/>
              </a:rPr>
              <a:t>awk</a:t>
            </a:r>
            <a:r>
              <a:rPr lang="nn-NO" altLang="en-US" sz="2000" dirty="0">
                <a:latin typeface="Courier New" panose="02070309020205020404" pitchFamily="49" charset="0"/>
                <a:cs typeface="Courier New" panose="02070309020205020404" pitchFamily="49" charset="0"/>
              </a:rPr>
              <a:t> 'NR &gt; 30 { </a:t>
            </a:r>
            <a:r>
              <a:rPr lang="nn-NO" altLang="en-US" sz="2000" dirty="0" err="1">
                <a:latin typeface="Courier New" panose="02070309020205020404" pitchFamily="49" charset="0"/>
                <a:cs typeface="Courier New" panose="02070309020205020404" pitchFamily="49" charset="0"/>
              </a:rPr>
              <a:t>print</a:t>
            </a:r>
            <a:r>
              <a:rPr lang="nn-NO" altLang="en-US" sz="2000" dirty="0">
                <a:latin typeface="Courier New" panose="02070309020205020404" pitchFamily="49" charset="0"/>
                <a:cs typeface="Courier New" panose="02070309020205020404" pitchFamily="49" charset="0"/>
              </a:rPr>
              <a:t> $3 ',' $4}'  </a:t>
            </a:r>
            <a:r>
              <a:rPr lang="nn-NO" altLang="en-US" sz="2000" dirty="0" err="1">
                <a:latin typeface="Courier New" panose="02070309020205020404" pitchFamily="49" charset="0"/>
                <a:cs typeface="Courier New" panose="02070309020205020404" pitchFamily="49" charset="0"/>
              </a:rPr>
              <a:t>lp_sys</a:t>
            </a:r>
            <a:r>
              <a:rPr lang="nn-NO" altLang="en-US" sz="2000" dirty="0">
                <a:latin typeface="Courier New" panose="02070309020205020404" pitchFamily="49" charset="0"/>
                <a:cs typeface="Courier New" panose="02070309020205020404" pitchFamily="49" charset="0"/>
              </a:rPr>
              <a:t> </a:t>
            </a:r>
          </a:p>
          <a:p>
            <a:r>
              <a:rPr lang="nn-NO" altLang="en-US" sz="2000" dirty="0">
                <a:latin typeface="Courier New" panose="02070309020205020404" pitchFamily="49" charset="0"/>
                <a:cs typeface="Courier New" panose="02070309020205020404" pitchFamily="49" charset="0"/>
              </a:rPr>
              <a:t>    </a:t>
            </a:r>
            <a:r>
              <a:rPr lang="nn-NO" altLang="en-US" sz="2000" dirty="0" err="1">
                <a:latin typeface="Courier New" panose="02070309020205020404" pitchFamily="49" charset="0"/>
                <a:cs typeface="Courier New" panose="02070309020205020404" pitchFamily="49" charset="0"/>
              </a:rPr>
              <a:t>awk</a:t>
            </a:r>
            <a:r>
              <a:rPr lang="nn-NO" altLang="en-US" sz="2000" dirty="0">
                <a:latin typeface="Courier New" panose="02070309020205020404" pitchFamily="49" charset="0"/>
                <a:cs typeface="Courier New" panose="02070309020205020404" pitchFamily="49" charset="0"/>
              </a:rPr>
              <a:t> 'NR &gt; 30 { </a:t>
            </a:r>
            <a:r>
              <a:rPr lang="nn-NO" altLang="en-US" sz="2000" dirty="0" err="1">
                <a:latin typeface="Courier New" panose="02070309020205020404" pitchFamily="49" charset="0"/>
                <a:cs typeface="Courier New" panose="02070309020205020404" pitchFamily="49" charset="0"/>
              </a:rPr>
              <a:t>print</a:t>
            </a:r>
            <a:r>
              <a:rPr lang="nn-NO" altLang="en-US" sz="2000" dirty="0">
                <a:latin typeface="Courier New" panose="02070309020205020404" pitchFamily="49" charset="0"/>
                <a:cs typeface="Courier New" panose="02070309020205020404" pitchFamily="49" charset="0"/>
              </a:rPr>
              <a:t> $3 </a:t>
            </a:r>
            <a:r>
              <a:rPr lang="en-US" altLang="en-US" sz="2000" dirty="0">
                <a:latin typeface="Courier New" panose="02070309020205020404" pitchFamily="49" charset="0"/>
                <a:cs typeface="Courier New" panose="02070309020205020404" pitchFamily="49" charset="0"/>
              </a:rPr>
              <a:t>", " </a:t>
            </a:r>
            <a:r>
              <a:rPr lang="nn-NO" altLang="en-US" sz="2000" dirty="0">
                <a:latin typeface="Courier New" panose="02070309020205020404" pitchFamily="49" charset="0"/>
                <a:cs typeface="Courier New" panose="02070309020205020404" pitchFamily="49" charset="0"/>
              </a:rPr>
              <a:t>$4}'  </a:t>
            </a:r>
            <a:r>
              <a:rPr lang="nn-NO" altLang="en-US" sz="2000" dirty="0" err="1">
                <a:latin typeface="Courier New" panose="02070309020205020404" pitchFamily="49" charset="0"/>
                <a:cs typeface="Courier New" panose="02070309020205020404" pitchFamily="49" charset="0"/>
              </a:rPr>
              <a:t>lp_sys</a:t>
            </a:r>
            <a:r>
              <a:rPr lang="nn-NO" altLang="en-US" sz="2000" dirty="0">
                <a:latin typeface="Courier New" panose="02070309020205020404" pitchFamily="49" charset="0"/>
                <a:cs typeface="Courier New" panose="02070309020205020404" pitchFamily="49" charset="0"/>
              </a:rPr>
              <a:t> </a:t>
            </a:r>
          </a:p>
          <a:p>
            <a:pPr marL="609600" indent="-609600">
              <a:buFont typeface="+mj-lt"/>
              <a:buAutoNum type="arabicPeriod" startAt="5"/>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a:t>
            </a:r>
            <a:r>
              <a:rPr lang="en-US" altLang="en-US" sz="2000">
                <a:latin typeface="Courier New" panose="02070309020205020404" pitchFamily="49" charset="0"/>
                <a:cs typeface="Courier New" panose="02070309020205020404" pitchFamily="49" charset="0"/>
              </a:rPr>
              <a:t>print $7 </a:t>
            </a:r>
            <a:r>
              <a:rPr lang="en-US" altLang="en-US" sz="2000" dirty="0">
                <a:latin typeface="Courier New" panose="02070309020205020404" pitchFamily="49" charset="0"/>
                <a:cs typeface="Courier New" panose="02070309020205020404" pitchFamily="49" charset="0"/>
              </a:rPr>
              <a:t>',' $NF}'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000" dirty="0" err="1">
                <a:latin typeface="Courier New" panose="02070309020205020404" pitchFamily="49" charset="0"/>
                <a:cs typeface="Courier New" panose="02070309020205020404" pitchFamily="49" charset="0"/>
              </a:rPr>
              <a:t>awk</a:t>
            </a:r>
            <a:r>
              <a:rPr lang="en-US" altLang="en-US" sz="2000" dirty="0">
                <a:latin typeface="Courier New" panose="02070309020205020404" pitchFamily="49" charset="0"/>
                <a:cs typeface="Courier New" panose="02070309020205020404" pitchFamily="49" charset="0"/>
              </a:rPr>
              <a:t> '$3 &gt; 20631950' </a:t>
            </a:r>
            <a:r>
              <a:rPr lang="en-US" altLang="en-US" sz="2000" dirty="0" err="1">
                <a:latin typeface="Courier New" panose="02070309020205020404" pitchFamily="49" charset="0"/>
                <a:cs typeface="Courier New" panose="02070309020205020404" pitchFamily="49" charset="0"/>
              </a:rPr>
              <a:t>lp_sys</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366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755576" y="3702277"/>
            <a:ext cx="6429375" cy="2057400"/>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932598" y="5808832"/>
            <a:ext cx="6951769"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nl-BE" altLang="nl-BE" sz="2400" b="0" i="0" u="none" strike="noStrike" cap="none" normalizeH="0" baseline="0" dirty="0">
                <a:ln>
                  <a:noFill/>
                </a:ln>
                <a:solidFill>
                  <a:schemeClr val="tx1"/>
                </a:solidFill>
                <a:effectLst/>
              </a:rPr>
              <a:t>is </a:t>
            </a:r>
            <a:r>
              <a:rPr kumimoji="0" lang="nl-BE" altLang="nl-BE" sz="2400" b="0" i="0" u="none" strike="noStrike" cap="none" normalizeH="0" baseline="0" dirty="0" err="1">
                <a:ln>
                  <a:noFill/>
                </a:ln>
                <a:solidFill>
                  <a:schemeClr val="tx1"/>
                </a:solidFill>
                <a:effectLst/>
              </a:rPr>
              <a:t>the</a:t>
            </a:r>
            <a:r>
              <a:rPr kumimoji="0" lang="nl-BE" altLang="nl-BE" sz="2400" b="0" i="0" u="none" strike="noStrike" cap="none" normalizeH="0" baseline="0" dirty="0">
                <a:ln>
                  <a:noFill/>
                </a:ln>
                <a:solidFill>
                  <a:schemeClr val="tx1"/>
                </a:solidFill>
                <a:effectLst/>
              </a:rPr>
              <a:t> last </a:t>
            </a:r>
            <a:r>
              <a:rPr kumimoji="0" lang="nl-BE" altLang="nl-BE" sz="2400" b="0" i="0" u="none" strike="noStrike" cap="none" normalizeH="0" baseline="0" dirty="0" err="1">
                <a:ln>
                  <a:noFill/>
                </a:ln>
                <a:solidFill>
                  <a:schemeClr val="tx1"/>
                </a:solidFill>
                <a:effectLst/>
              </a:rPr>
              <a:t>character</a:t>
            </a:r>
            <a:r>
              <a:rPr kumimoji="0" lang="nl-BE" altLang="nl-BE" sz="2400" b="0" i="0" u="none" strike="noStrike" cap="none" normalizeH="0" baseline="0" dirty="0">
                <a:ln>
                  <a:noFill/>
                </a:ln>
                <a:solidFill>
                  <a:schemeClr val="tx1"/>
                </a:solidFill>
                <a:effectLst/>
              </a:rPr>
              <a:t> in </a:t>
            </a:r>
            <a:r>
              <a:rPr kumimoji="0" lang="nl-BE" altLang="nl-BE" sz="2400" b="0" i="0" u="none" strike="noStrike" cap="none" normalizeH="0" baseline="0" dirty="0" err="1">
                <a:ln>
                  <a:noFill/>
                </a:ln>
                <a:solidFill>
                  <a:schemeClr val="tx1"/>
                </a:solidFill>
                <a:effectLst/>
              </a:rPr>
              <a:t>the</a:t>
            </a:r>
            <a:r>
              <a:rPr kumimoji="0" lang="nl-BE" altLang="nl-BE" sz="2400" b="0" i="0" u="none" strike="noStrike" cap="none" normalizeH="0" baseline="0" dirty="0">
                <a:ln>
                  <a:noFill/>
                </a:ln>
                <a:solidFill>
                  <a:schemeClr val="tx1"/>
                </a:solidFill>
                <a:effectLst/>
              </a:rPr>
              <a:t> first line</a:t>
            </a:r>
            <a:r>
              <a:rPr kumimoji="0" lang="nl-BE" altLang="nl-BE"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7261287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484784"/>
            <a:ext cx="7467600"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170</a:t>
            </a:fld>
            <a:endParaRPr lang="en-US" altLang="en-US" sz="140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advantages</a:t>
            </a:r>
          </a:p>
        </p:txBody>
      </p:sp>
      <p:sp>
        <p:nvSpPr>
          <p:cNvPr id="58371" name="Content Placeholder 2"/>
          <p:cNvSpPr>
            <a:spLocks noGrp="1"/>
          </p:cNvSpPr>
          <p:nvPr>
            <p:ph sz="quarter" idx="1"/>
          </p:nvPr>
        </p:nvSpPr>
        <p:spPr>
          <a:xfrm>
            <a:off x="457200" y="1600200"/>
            <a:ext cx="7467600"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171</a:t>
            </a:fld>
            <a:endParaRPr lang="en-US" altLang="en-US" sz="140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disadvantages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172</a:t>
            </a:fld>
            <a:endParaRPr lang="en-US" altLang="en-US" sz="140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173</a:t>
            </a:fld>
            <a:endParaRPr lang="en-US" altLang="en-US" sz="140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function plots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174</a:t>
            </a:fld>
            <a:endParaRPr lang="en-US" altLang="en-US" sz="1400">
              <a:solidFill>
                <a:srgbClr val="FFFFFF"/>
              </a:solidFill>
            </a:endParaRPr>
          </a:p>
        </p:txBody>
      </p:sp>
      <p:pic>
        <p:nvPicPr>
          <p:cNvPr id="2" name="Picture 1"/>
          <p:cNvPicPr>
            <a:picLocks noChangeAspect="1"/>
          </p:cNvPicPr>
          <p:nvPr/>
        </p:nvPicPr>
        <p:blipFill>
          <a:blip r:embed="rId2"/>
          <a:stretch>
            <a:fillRect/>
          </a:stretch>
        </p:blipFill>
        <p:spPr>
          <a:xfrm>
            <a:off x="6084168"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parametric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175</a:t>
            </a:fld>
            <a:endParaRPr lang="en-US" altLang="en-US" sz="1400">
              <a:solidFill>
                <a:srgbClr val="FFFFFF"/>
              </a:solidFill>
            </a:endParaRPr>
          </a:p>
        </p:txBody>
      </p:sp>
      <p:pic>
        <p:nvPicPr>
          <p:cNvPr id="2" name="Picture 1"/>
          <p:cNvPicPr>
            <a:picLocks noChangeAspect="1"/>
          </p:cNvPicPr>
          <p:nvPr/>
        </p:nvPicPr>
        <p:blipFill>
          <a:blip r:embed="rId2"/>
          <a:stretch>
            <a:fillRect/>
          </a:stretch>
        </p:blipFill>
        <p:spPr>
          <a:xfrm>
            <a:off x="2339752" y="3298292"/>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parametric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176</a:t>
            </a:fld>
            <a:endParaRPr lang="en-US" altLang="en-US" sz="1400">
              <a:solidFill>
                <a:srgbClr val="FFFFFF"/>
              </a:solidFill>
            </a:endParaRPr>
          </a:p>
        </p:txBody>
      </p:sp>
      <p:pic>
        <p:nvPicPr>
          <p:cNvPr id="4" name="Picture 3"/>
          <p:cNvPicPr>
            <a:picLocks noChangeAspect="1"/>
          </p:cNvPicPr>
          <p:nvPr/>
        </p:nvPicPr>
        <p:blipFill>
          <a:blip r:embed="rId2"/>
          <a:stretch>
            <a:fillRect/>
          </a:stretch>
        </p:blipFill>
        <p:spPr>
          <a:xfrm>
            <a:off x="2123728" y="3772493"/>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3D plots</a:t>
            </a:r>
          </a:p>
        </p:txBody>
      </p:sp>
      <p:sp>
        <p:nvSpPr>
          <p:cNvPr id="58371" name="Content Placeholder 2"/>
          <p:cNvSpPr>
            <a:spLocks noGrp="1"/>
          </p:cNvSpPr>
          <p:nvPr>
            <p:ph sz="quarter" idx="1"/>
          </p:nvPr>
        </p:nvSpPr>
        <p:spPr>
          <a:xfrm>
            <a:off x="251520" y="1316112"/>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3275856" y="3785615"/>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3D plots</a:t>
            </a:r>
          </a:p>
        </p:txBody>
      </p:sp>
      <p:sp>
        <p:nvSpPr>
          <p:cNvPr id="58371" name="Content Placeholder 2"/>
          <p:cNvSpPr>
            <a:spLocks noGrp="1"/>
          </p:cNvSpPr>
          <p:nvPr>
            <p:ph sz="quarter" idx="1"/>
          </p:nvPr>
        </p:nvSpPr>
        <p:spPr>
          <a:xfrm>
            <a:off x="251520" y="1316112"/>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r>
              <a:rPr lang="en-US" altLang="en-US" sz="2200" dirty="0">
                <a:latin typeface="+mn-lt"/>
                <a:cs typeface="Courier New" panose="02070309020205020404" pitchFamily="49" charset="0"/>
              </a:rPr>
              <a:t>For 3d graphs </a:t>
            </a:r>
            <a:r>
              <a:rPr lang="en-US" altLang="en-US" sz="2200" dirty="0" err="1">
                <a:latin typeface="+mn-lt"/>
                <a:cs typeface="Courier New" panose="02070309020205020404" pitchFamily="49" charset="0"/>
              </a:rPr>
              <a:t>splot</a:t>
            </a:r>
            <a:r>
              <a:rPr lang="en-US" altLang="en-US" sz="2200" dirty="0">
                <a:latin typeface="+mn-lt"/>
                <a:cs typeface="Courier New" panose="02070309020205020404" pitchFamily="49" charset="0"/>
              </a:rPr>
              <a:t>, the view and scaling of the graph can be changed with mouse buttons </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178</a:t>
            </a:fld>
            <a:endParaRPr lang="en-US" altLang="en-US" sz="1400">
              <a:solidFill>
                <a:srgbClr val="FFFFFF"/>
              </a:solidFill>
            </a:endParaRPr>
          </a:p>
        </p:txBody>
      </p:sp>
      <p:pic>
        <p:nvPicPr>
          <p:cNvPr id="4" name="Picture 3"/>
          <p:cNvPicPr>
            <a:picLocks noChangeAspect="1"/>
          </p:cNvPicPr>
          <p:nvPr/>
        </p:nvPicPr>
        <p:blipFill>
          <a:blip r:embed="rId2"/>
          <a:stretch>
            <a:fillRect/>
          </a:stretch>
        </p:blipFill>
        <p:spPr>
          <a:xfrm>
            <a:off x="388365" y="3422029"/>
            <a:ext cx="3561581" cy="2746079"/>
          </a:xfrm>
          <a:prstGeom prst="rect">
            <a:avLst/>
          </a:prstGeom>
        </p:spPr>
      </p:pic>
      <p:pic>
        <p:nvPicPr>
          <p:cNvPr id="5" name="Picture 4"/>
          <p:cNvPicPr>
            <a:picLocks noChangeAspect="1"/>
          </p:cNvPicPr>
          <p:nvPr/>
        </p:nvPicPr>
        <p:blipFill>
          <a:blip r:embed="rId3"/>
          <a:stretch>
            <a:fillRect/>
          </a:stretch>
        </p:blipFill>
        <p:spPr>
          <a:xfrm>
            <a:off x="4086791" y="3422029"/>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polar plots</a:t>
            </a:r>
          </a:p>
        </p:txBody>
      </p:sp>
      <p:sp>
        <p:nvSpPr>
          <p:cNvPr id="58371" name="Content Placeholder 2"/>
          <p:cNvSpPr>
            <a:spLocks noGrp="1"/>
          </p:cNvSpPr>
          <p:nvPr>
            <p:ph sz="quarter" idx="1"/>
          </p:nvPr>
        </p:nvSpPr>
        <p:spPr>
          <a:xfrm>
            <a:off x="457200" y="1600200"/>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2771800" y="3329332"/>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en-AU" altLang="en-US" dirty="0"/>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38567622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data plots</a:t>
            </a:r>
          </a:p>
        </p:txBody>
      </p:sp>
      <p:sp>
        <p:nvSpPr>
          <p:cNvPr id="58371" name="Content Placeholder 2"/>
          <p:cNvSpPr>
            <a:spLocks noGrp="1"/>
          </p:cNvSpPr>
          <p:nvPr>
            <p:ph sz="quarter" idx="1"/>
          </p:nvPr>
        </p:nvSpPr>
        <p:spPr>
          <a:xfrm>
            <a:off x="457200" y="1600200"/>
            <a:ext cx="7859216" cy="4873625"/>
          </a:xfrm>
        </p:spPr>
        <p:txBody>
          <a:bodyPr>
            <a:noAutofit/>
          </a:bodyPr>
          <a:lstStyle/>
          <a:p>
            <a:pPr>
              <a:lnSpc>
                <a:spcPct val="90000"/>
              </a:lnSpc>
              <a:buFont typeface="Times" panose="02020603050405020304" pitchFamily="18" charset="0"/>
              <a:buChar char="•"/>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180</a:t>
            </a:fld>
            <a:endParaRPr lang="en-US" altLang="en-US" sz="1400">
              <a:solidFill>
                <a:srgbClr val="FFFFFF"/>
              </a:solidFill>
            </a:endParaRPr>
          </a:p>
        </p:txBody>
      </p:sp>
      <p:pic>
        <p:nvPicPr>
          <p:cNvPr id="4" name="Picture 3"/>
          <p:cNvPicPr>
            <a:picLocks noChangeAspect="1"/>
          </p:cNvPicPr>
          <p:nvPr/>
        </p:nvPicPr>
        <p:blipFill rotWithShape="1">
          <a:blip r:embed="rId2"/>
          <a:srcRect l="8" t="-122" r="41672" b="4193"/>
          <a:stretch/>
        </p:blipFill>
        <p:spPr>
          <a:xfrm>
            <a:off x="4922104" y="2736000"/>
            <a:ext cx="3672000" cy="3600000"/>
          </a:xfrm>
          <a:prstGeom prst="rect">
            <a:avLst/>
          </a:prstGeom>
        </p:spPr>
      </p:pic>
      <p:pic>
        <p:nvPicPr>
          <p:cNvPr id="5" name="Picture 4"/>
          <p:cNvPicPr>
            <a:picLocks noChangeAspect="1"/>
          </p:cNvPicPr>
          <p:nvPr/>
        </p:nvPicPr>
        <p:blipFill>
          <a:blip r:embed="rId3"/>
          <a:stretch>
            <a:fillRect/>
          </a:stretch>
        </p:blipFill>
        <p:spPr>
          <a:xfrm>
            <a:off x="343161" y="2829839"/>
            <a:ext cx="4425677" cy="3412321"/>
          </a:xfrm>
          <a:prstGeom prst="rect">
            <a:avLst/>
          </a:prstGeom>
        </p:spPr>
      </p:pic>
    </p:spTree>
    <p:extLst>
      <p:ext uri="{BB962C8B-B14F-4D97-AF65-F5344CB8AC3E}">
        <p14:creationId xmlns:p14="http://schemas.microsoft.com/office/powerpoint/2010/main" val="29948126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data plots</a:t>
            </a:r>
          </a:p>
        </p:txBody>
      </p:sp>
      <p:sp>
        <p:nvSpPr>
          <p:cNvPr id="58371" name="Content Placeholder 2"/>
          <p:cNvSpPr>
            <a:spLocks noGrp="1"/>
          </p:cNvSpPr>
          <p:nvPr>
            <p:ph sz="quarter" idx="1"/>
          </p:nvPr>
        </p:nvSpPr>
        <p:spPr>
          <a:xfrm>
            <a:off x="231199" y="1600200"/>
            <a:ext cx="8912801" cy="4873625"/>
          </a:xfrm>
        </p:spPr>
        <p:txBody>
          <a:bodyPr>
            <a:noAutofit/>
          </a:bodyPr>
          <a:lstStyle/>
          <a:p>
            <a:pPr>
              <a:lnSpc>
                <a:spcPct val="90000"/>
              </a:lnSpc>
              <a:buFont typeface="Times" panose="02020603050405020304" pitchFamily="18" charset="0"/>
              <a:buChar char="•"/>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181</a:t>
            </a:fld>
            <a:endParaRPr lang="en-US" altLang="en-US" sz="1400">
              <a:solidFill>
                <a:srgbClr val="FFFFFF"/>
              </a:solidFill>
            </a:endParaRPr>
          </a:p>
        </p:txBody>
      </p:sp>
      <p:pic>
        <p:nvPicPr>
          <p:cNvPr id="7" name="Picture 6"/>
          <p:cNvPicPr>
            <a:picLocks noChangeAspect="1"/>
          </p:cNvPicPr>
          <p:nvPr/>
        </p:nvPicPr>
        <p:blipFill rotWithShape="1">
          <a:blip r:embed="rId2"/>
          <a:srcRect l="8" t="-122" r="41672" b="4193"/>
          <a:stretch/>
        </p:blipFill>
        <p:spPr>
          <a:xfrm>
            <a:off x="4922104" y="2736000"/>
            <a:ext cx="3672000" cy="3600000"/>
          </a:xfrm>
          <a:prstGeom prst="rect">
            <a:avLst/>
          </a:prstGeom>
        </p:spPr>
      </p:pic>
      <p:pic>
        <p:nvPicPr>
          <p:cNvPr id="5" name="Picture 4"/>
          <p:cNvPicPr>
            <a:picLocks noChangeAspect="1"/>
          </p:cNvPicPr>
          <p:nvPr/>
        </p:nvPicPr>
        <p:blipFill>
          <a:blip r:embed="rId3"/>
          <a:stretch>
            <a:fillRect/>
          </a:stretch>
        </p:blipFill>
        <p:spPr>
          <a:xfrm>
            <a:off x="107504" y="2736001"/>
            <a:ext cx="4669091" cy="3600000"/>
          </a:xfrm>
          <a:prstGeom prst="rect">
            <a:avLst/>
          </a:prstGeom>
        </p:spPr>
      </p:pic>
    </p:spTree>
    <p:extLst>
      <p:ext uri="{BB962C8B-B14F-4D97-AF65-F5344CB8AC3E}">
        <p14:creationId xmlns:p14="http://schemas.microsoft.com/office/powerpoint/2010/main" val="16357626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8291264"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182</a:t>
            </a:fld>
            <a:endParaRPr lang="en-US" altLang="en-US" sz="1400">
              <a:solidFill>
                <a:srgbClr val="FFFFFF"/>
              </a:solidFill>
            </a:endParaRPr>
          </a:p>
        </p:txBody>
      </p:sp>
      <p:cxnSp>
        <p:nvCxnSpPr>
          <p:cNvPr id="3" name="Straight Arrow Connector 2"/>
          <p:cNvCxnSpPr/>
          <p:nvPr/>
        </p:nvCxnSpPr>
        <p:spPr>
          <a:xfrm flipV="1">
            <a:off x="5868144" y="3889364"/>
            <a:ext cx="144016" cy="90778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08104" y="479611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703201" y="3889364"/>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sz="2000" dirty="0"/>
              <a:t>Relative Graph size:  	</a:t>
            </a:r>
            <a:r>
              <a:rPr lang="en-US" altLang="en-US" sz="2000" dirty="0">
                <a:solidFill>
                  <a:schemeClr val="tx1"/>
                </a:solidFill>
                <a:latin typeface="Courier New" panose="02070309020205020404" pitchFamily="49" charset="0"/>
                <a:cs typeface="Courier New" panose="02070309020205020404" pitchFamily="49" charset="0"/>
              </a:rPr>
              <a:t>&gt; set size 1,1</a:t>
            </a:r>
            <a:endParaRPr lang="en-US" altLang="en-US" sz="2000" dirty="0">
              <a:latin typeface="Courier New" panose="02070309020205020404" pitchFamily="49" charset="0"/>
              <a:cs typeface="Courier New" panose="02070309020205020404" pitchFamily="49" charset="0"/>
            </a:endParaRPr>
          </a:p>
          <a:p>
            <a:r>
              <a:rPr lang="en-US" altLang="en-US" sz="2000" dirty="0"/>
              <a:t>Function sampling pts:	</a:t>
            </a:r>
            <a:r>
              <a:rPr lang="en-US" altLang="en-US" sz="2000" dirty="0">
                <a:solidFill>
                  <a:schemeClr val="tx1"/>
                </a:solidFill>
                <a:latin typeface="Courier New" panose="02070309020205020404" pitchFamily="49" charset="0"/>
                <a:cs typeface="Courier New" panose="02070309020205020404" pitchFamily="49" charset="0"/>
              </a:rPr>
              <a:t>&gt; set samples 1000</a:t>
            </a:r>
          </a:p>
          <a:p>
            <a:r>
              <a:rPr lang="en-US" altLang="en-US" sz="2000" dirty="0"/>
              <a:t>Polar Coordinates:		</a:t>
            </a:r>
            <a:r>
              <a:rPr lang="en-US" altLang="en-US" sz="2000" dirty="0">
                <a:solidFill>
                  <a:schemeClr val="tx1"/>
                </a:solidFill>
                <a:latin typeface="Courier New" panose="02070309020205020404" pitchFamily="49" charset="0"/>
                <a:cs typeface="Courier New" panose="02070309020205020404" pitchFamily="49" charset="0"/>
              </a:rPr>
              <a:t>&gt; set polar</a:t>
            </a:r>
            <a:endParaRPr lang="en-US" altLang="en-US" sz="2000" dirty="0">
              <a:latin typeface="Courier New" panose="02070309020205020404" pitchFamily="49" charset="0"/>
              <a:cs typeface="Courier New" panose="02070309020205020404" pitchFamily="49" charset="0"/>
            </a:endParaRPr>
          </a:p>
          <a:p>
            <a:r>
              <a:rPr lang="en-US" altLang="en-US" sz="2000" dirty="0"/>
              <a:t>Contour plots:		</a:t>
            </a:r>
            <a:r>
              <a:rPr lang="en-US" altLang="en-US" sz="2000" dirty="0">
                <a:solidFill>
                  <a:schemeClr val="tx1"/>
                </a:solidFill>
                <a:latin typeface="Courier New" panose="02070309020205020404" pitchFamily="49" charset="0"/>
                <a:cs typeface="Courier New" panose="02070309020205020404" pitchFamily="49" charset="0"/>
              </a:rPr>
              <a:t>&gt; set contour base</a:t>
            </a:r>
            <a:endParaRPr lang="en-US" altLang="en-US" sz="2000" dirty="0">
              <a:latin typeface="Courier New" panose="02070309020205020404" pitchFamily="49" charset="0"/>
              <a:cs typeface="Courier New" panose="02070309020205020404" pitchFamily="49" charset="0"/>
            </a:endParaRPr>
          </a:p>
          <a:p>
            <a:r>
              <a:rPr lang="en-US" altLang="en-US" sz="2000" dirty="0"/>
              <a:t>Perspective:			</a:t>
            </a:r>
            <a:r>
              <a:rPr lang="en-US" altLang="en-US" sz="2000" dirty="0">
                <a:solidFill>
                  <a:schemeClr val="tx1"/>
                </a:solidFill>
                <a:latin typeface="Courier New" panose="02070309020205020404" pitchFamily="49" charset="0"/>
                <a:cs typeface="Courier New" panose="02070309020205020404" pitchFamily="49" charset="0"/>
              </a:rPr>
              <a:t>&gt; set view 90,0</a:t>
            </a:r>
            <a:endParaRPr lang="en-US" altLang="en-US" sz="2000" dirty="0">
              <a:latin typeface="Courier New" panose="02070309020205020404" pitchFamily="49" charset="0"/>
              <a:cs typeface="Courier New" panose="02070309020205020404" pitchFamily="49" charset="0"/>
            </a:endParaRPr>
          </a:p>
          <a:p>
            <a:r>
              <a:rPr lang="en-US" altLang="en-US" sz="2000" dirty="0"/>
              <a:t>Angle Units:			</a:t>
            </a:r>
            <a:r>
              <a:rPr lang="en-US" altLang="en-US" sz="2000" dirty="0">
                <a:solidFill>
                  <a:schemeClr val="tx1"/>
                </a:solidFill>
                <a:latin typeface="Courier New" panose="02070309020205020404" pitchFamily="49" charset="0"/>
                <a:cs typeface="Courier New" panose="02070309020205020404" pitchFamily="49" charset="0"/>
              </a:rPr>
              <a:t>&gt; set angles degrees</a:t>
            </a:r>
            <a:endParaRPr lang="en-US" altLang="en-US" sz="2000" dirty="0">
              <a:latin typeface="Courier New" panose="02070309020205020404" pitchFamily="49" charset="0"/>
              <a:cs typeface="Courier New" panose="02070309020205020404" pitchFamily="49" charset="0"/>
            </a:endParaRPr>
          </a:p>
          <a:p>
            <a:r>
              <a:rPr lang="en-US" altLang="en-US" sz="2000" dirty="0"/>
              <a:t>Style:		</a:t>
            </a:r>
            <a:r>
              <a:rPr lang="en-US" altLang="en-US" sz="2000" dirty="0">
                <a:solidFill>
                  <a:schemeClr val="tx1"/>
                </a:solidFill>
              </a:rPr>
              <a:t>	</a:t>
            </a:r>
            <a:r>
              <a:rPr lang="en-US" altLang="en-US" sz="2000" dirty="0">
                <a:solidFill>
                  <a:schemeClr val="tx1"/>
                </a:solidFill>
                <a:latin typeface="Courier New" panose="02070309020205020404" pitchFamily="49" charset="0"/>
                <a:cs typeface="Courier New" panose="02070309020205020404" pitchFamily="49" charset="0"/>
              </a:rPr>
              <a:t>&gt; set data style lines </a:t>
            </a:r>
          </a:p>
          <a:p>
            <a:pPr marL="274320" indent="-274320" fontAlgn="auto">
              <a:spcAft>
                <a:spcPts val="0"/>
              </a:spcAft>
              <a:buFont typeface="Wingdings"/>
              <a:buNone/>
              <a:defRPr/>
            </a:pPr>
            <a:endParaRPr lang="en-US" sz="22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1738078135"/>
              </p:ext>
            </p:extLst>
          </p:nvPr>
        </p:nvGraphicFramePr>
        <p:xfrm>
          <a:off x="323528" y="1080000"/>
          <a:ext cx="8640960" cy="574548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settings</a:t>
            </a:r>
          </a:p>
        </p:txBody>
      </p:sp>
      <p:sp>
        <p:nvSpPr>
          <p:cNvPr id="58371" name="Content Placeholder 2"/>
          <p:cNvSpPr>
            <a:spLocks noGrp="1"/>
          </p:cNvSpPr>
          <p:nvPr>
            <p:ph sz="quarter" idx="1"/>
          </p:nvPr>
        </p:nvSpPr>
        <p:spPr>
          <a:xfrm>
            <a:off x="457200" y="1600200"/>
            <a:ext cx="8075240"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r>
              <a:rPr lang="en-US" altLang="en-US" sz="2000" dirty="0"/>
              <a:t>Show command gives current settings</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show </a:t>
            </a:r>
            <a:r>
              <a:rPr lang="en-US" altLang="en-US" sz="2000" dirty="0" err="1">
                <a:latin typeface="Courier New" panose="02070309020205020404" pitchFamily="49" charset="0"/>
                <a:cs typeface="Courier New" panose="02070309020205020404" pitchFamily="49" charset="0"/>
              </a:rPr>
              <a:t>xlabel</a:t>
            </a:r>
            <a:endParaRPr lang="en-US" altLang="en-US" sz="2000" dirty="0">
              <a:latin typeface="Courier New" panose="02070309020205020404" pitchFamily="49" charset="0"/>
              <a:cs typeface="Courier New" panose="02070309020205020404" pitchFamily="49" charset="0"/>
            </a:endParaRPr>
          </a:p>
          <a:p>
            <a:r>
              <a:rPr lang="en-US" altLang="en-US" sz="2000" dirty="0"/>
              <a:t>Reset recalls default settings</a:t>
            </a:r>
          </a:p>
          <a:p>
            <a:r>
              <a:rPr lang="en-US" altLang="en-US" sz="2000" dirty="0"/>
              <a:t>Save records current settings and plot statement</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save ‘/home/mag/test.gp’</a:t>
            </a:r>
          </a:p>
          <a:p>
            <a:r>
              <a:rPr lang="en-US" altLang="en-US" sz="2000" dirty="0"/>
              <a:t>Load executes settings from a file			</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load ‘/home/mag/test.gp’</a:t>
            </a:r>
          </a:p>
          <a:p>
            <a:r>
              <a:rPr lang="en-US" altLang="en-US" sz="2000" dirty="0"/>
              <a:t>Help is extremely useful in determining set syntax	</a:t>
            </a:r>
          </a:p>
          <a:p>
            <a:pPr marL="360000" lvl="1" indent="0">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340189" y="1095844"/>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587509" y="3789040"/>
            <a:ext cx="3920725" cy="2943597"/>
          </a:xfrm>
          <a:prstGeom prst="rect">
            <a:avLst/>
          </a:prstGeom>
        </p:spPr>
      </p:pic>
      <p:sp>
        <p:nvSpPr>
          <p:cNvPr id="4" name="TextBox 3"/>
          <p:cNvSpPr txBox="1"/>
          <p:nvPr/>
        </p:nvSpPr>
        <p:spPr>
          <a:xfrm>
            <a:off x="4644008" y="980728"/>
            <a:ext cx="3625993" cy="3447098"/>
          </a:xfrm>
          <a:prstGeom prst="rect">
            <a:avLst/>
          </a:prstGeom>
          <a:noFill/>
        </p:spPr>
        <p:txBody>
          <a:bodyPr wrap="none" rtlCol="0">
            <a:spAutoFit/>
          </a:bodyPr>
          <a:lstStyle/>
          <a:p>
            <a:pPr marL="360000" lvl="1" indent="0">
              <a:spcBef>
                <a:spcPts val="0"/>
              </a:spcBef>
              <a:buNone/>
            </a:pPr>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 ,0</a:t>
            </a:r>
          </a:p>
          <a:p>
            <a:pPr marL="360000" lvl="1" indent="0">
              <a:spcBef>
                <a:spcPts val="0"/>
              </a:spcBef>
              <a:buNone/>
            </a:pPr>
            <a:r>
              <a:rPr lang="en-US" sz="2000" dirty="0">
                <a:latin typeface="Courier New" panose="02070309020205020404" pitchFamily="49" charset="0"/>
                <a:cs typeface="Courier New" panose="02070309020205020404" pitchFamily="49" charset="0"/>
              </a:rPr>
              <a:t>set size 0.5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x*x*x t 'x^3'</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 t 'x'</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0.5 ,0.5</a:t>
            </a:r>
          </a:p>
          <a:p>
            <a:pPr marL="360000" lvl="1" indent="0">
              <a:spcBef>
                <a:spcPts val="0"/>
              </a:spcBef>
              <a:buNone/>
            </a:pPr>
            <a:r>
              <a:rPr lang="en-US" sz="2000" dirty="0">
                <a:latin typeface="Courier New" panose="02070309020205020404" pitchFamily="49" charset="0"/>
                <a:cs typeface="Courier New" panose="02070309020205020404" pitchFamily="49" charset="0"/>
              </a:rPr>
              <a:t>plot x*x t 'x^2'</a:t>
            </a:r>
          </a:p>
          <a:p>
            <a:pPr marL="360000" lvl="1" indent="0">
              <a:spcBef>
                <a:spcPts val="0"/>
              </a:spcBef>
              <a:buNone/>
            </a:pPr>
            <a:r>
              <a:rPr lang="en-US" sz="2000" dirty="0">
                <a:latin typeface="Courier New" panose="02070309020205020404" pitchFamily="49" charset="0"/>
                <a:cs typeface="Courier New" panose="02070309020205020404" pitchFamily="49" charset="0"/>
              </a:rPr>
              <a:t>set origin 0.5 ,0</a:t>
            </a:r>
          </a:p>
          <a:p>
            <a:pPr marL="360000" lvl="1" indent="0">
              <a:spcBef>
                <a:spcPts val="0"/>
              </a:spcBef>
              <a:buNone/>
            </a:pPr>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40189" y="180000"/>
            <a:ext cx="8533811" cy="900000"/>
          </a:xfrm>
        </p:spPr>
        <p:txBody>
          <a:bodyPr>
            <a:noAutofit/>
          </a:bodyPr>
          <a:lstStyle/>
          <a:p>
            <a:pPr fontAlgn="auto">
              <a:spcAft>
                <a:spcPts val="0"/>
              </a:spcAft>
              <a:defRPr/>
            </a:pPr>
            <a:r>
              <a:rPr lang="en-US" dirty="0" err="1"/>
              <a:t>Gnuplot</a:t>
            </a:r>
            <a:r>
              <a:rPr lang="en-US" dirty="0"/>
              <a:t> - multiple graphs - y1 and y2 axis</a:t>
            </a:r>
          </a:p>
        </p:txBody>
      </p:sp>
      <p:sp>
        <p:nvSpPr>
          <p:cNvPr id="58371" name="Content Placeholder 2"/>
          <p:cNvSpPr>
            <a:spLocks noGrp="1"/>
          </p:cNvSpPr>
          <p:nvPr>
            <p:ph sz="quarter" idx="1"/>
          </p:nvPr>
        </p:nvSpPr>
        <p:spPr>
          <a:xfrm>
            <a:off x="340189" y="1268760"/>
            <a:ext cx="8075240" cy="4700709"/>
          </a:xfrm>
        </p:spPr>
        <p:txBody>
          <a:bodyPr>
            <a:noAutofit/>
          </a:bodyPr>
          <a:lstStyle/>
          <a:p>
            <a:pPr marL="0" indent="0">
              <a:buNone/>
            </a:pPr>
            <a:r>
              <a:rPr lang="en-US" dirty="0">
                <a:latin typeface="Courier New" panose="02070309020205020404" pitchFamily="49" charset="0"/>
                <a:cs typeface="Courier New" panose="02070309020205020404" pitchFamily="49" charset="0"/>
              </a:rPr>
              <a:t>set </a:t>
            </a:r>
            <a:r>
              <a:rPr lang="en-US" dirty="0" err="1">
                <a:latin typeface="Courier New" panose="02070309020205020404" pitchFamily="49" charset="0"/>
                <a:cs typeface="Courier New" panose="02070309020205020404" pitchFamily="49" charset="0"/>
              </a:rPr>
              <a:t>ytics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nomirror</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set y2tics 0, 10</a:t>
            </a:r>
          </a:p>
          <a:p>
            <a:pPr marL="0" indent="0">
              <a:buNone/>
            </a:pPr>
            <a:r>
              <a:rPr lang="en-US" dirty="0">
                <a:latin typeface="Courier New" panose="02070309020205020404" pitchFamily="49" charset="0"/>
                <a:cs typeface="Courier New" panose="02070309020205020404" pitchFamily="49" charset="0"/>
              </a:rPr>
              <a:t>set key top center</a:t>
            </a:r>
          </a:p>
          <a:p>
            <a:pPr marL="0" indent="0">
              <a:buNone/>
            </a:pPr>
            <a:r>
              <a:rPr lang="es-ES" dirty="0" err="1">
                <a:latin typeface="Courier New" panose="02070309020205020404" pitchFamily="49" charset="0"/>
                <a:cs typeface="Courier New" panose="02070309020205020404" pitchFamily="49" charset="0"/>
              </a:rPr>
              <a:t>plot</a:t>
            </a:r>
            <a:r>
              <a:rPr lang="es-ES" dirty="0">
                <a:latin typeface="Courier New" panose="02070309020205020404" pitchFamily="49" charset="0"/>
                <a:cs typeface="Courier New" panose="02070309020205020404" pitchFamily="49" charset="0"/>
              </a:rPr>
              <a:t> x axis x1y1, x*x axis x1y2</a:t>
            </a:r>
            <a:endParaRPr lang="en-US" sz="22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4067944" y="2924944"/>
            <a:ext cx="4929733" cy="3800962"/>
          </a:xfrm>
          <a:prstGeom prst="rect">
            <a:avLst/>
          </a:prstGeom>
        </p:spPr>
      </p:pic>
    </p:spTree>
    <p:extLst>
      <p:ext uri="{BB962C8B-B14F-4D97-AF65-F5344CB8AC3E}">
        <p14:creationId xmlns:p14="http://schemas.microsoft.com/office/powerpoint/2010/main" val="399980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75409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340189" y="180000"/>
            <a:ext cx="8533811" cy="900000"/>
          </a:xfrm>
        </p:spPr>
        <p:txBody>
          <a:bodyPr>
            <a:noAutofit/>
          </a:bodyPr>
          <a:lstStyle/>
          <a:p>
            <a:pPr fontAlgn="auto">
              <a:spcAft>
                <a:spcPts val="0"/>
              </a:spcAft>
              <a:defRPr/>
            </a:pPr>
            <a:r>
              <a:rPr lang="en-US" dirty="0" err="1"/>
              <a:t>Gnuplot</a:t>
            </a:r>
            <a:r>
              <a:rPr lang="en-US" dirty="0"/>
              <a:t> - animations</a:t>
            </a:r>
          </a:p>
        </p:txBody>
      </p:sp>
      <p:sp>
        <p:nvSpPr>
          <p:cNvPr id="58371" name="Content Placeholder 2"/>
          <p:cNvSpPr>
            <a:spLocks noGrp="1"/>
          </p:cNvSpPr>
          <p:nvPr>
            <p:ph sz="quarter" idx="1"/>
          </p:nvPr>
        </p:nvSpPr>
        <p:spPr>
          <a:xfrm>
            <a:off x="340189" y="1268760"/>
            <a:ext cx="8075240" cy="4700709"/>
          </a:xfrm>
        </p:spPr>
        <p:txBody>
          <a:bodyPr>
            <a:noAutofit/>
          </a:bodyPr>
          <a:lstStyle/>
          <a:p>
            <a:r>
              <a:rPr lang="en-US" sz="2000" dirty="0"/>
              <a:t>If you use </a:t>
            </a:r>
            <a:r>
              <a:rPr lang="en-US" sz="2000" dirty="0" err="1"/>
              <a:t>gnuplot</a:t>
            </a:r>
            <a:r>
              <a:rPr lang="en-US" sz="2000" dirty="0"/>
              <a:t> 4.6 you can use a do loop:</a:t>
            </a:r>
          </a:p>
          <a:p>
            <a:r>
              <a:rPr lang="en-US" sz="2000" dirty="0"/>
              <a:t>If you want to store the snapshots use:</a:t>
            </a:r>
          </a:p>
          <a:p>
            <a:pPr marL="360000" lvl="1"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filename(n) = </a:t>
            </a:r>
            <a:r>
              <a:rPr lang="en-US" altLang="en-US" sz="2000" dirty="0" err="1">
                <a:solidFill>
                  <a:schemeClr val="tx1"/>
                </a:solidFill>
                <a:latin typeface="Courier New" panose="02070309020205020404" pitchFamily="49" charset="0"/>
                <a:cs typeface="Courier New" panose="02070309020205020404" pitchFamily="49" charset="0"/>
              </a:rPr>
              <a:t>sprintf</a:t>
            </a:r>
            <a:r>
              <a:rPr lang="en-US" altLang="en-US" sz="2000" dirty="0">
                <a:solidFill>
                  <a:schemeClr val="tx1"/>
                </a:solidFill>
                <a:latin typeface="Courier New" panose="02070309020205020404" pitchFamily="49" charset="0"/>
                <a:cs typeface="Courier New" panose="02070309020205020404" pitchFamily="49" charset="0"/>
              </a:rPr>
              <a:t>("</a:t>
            </a:r>
            <a:r>
              <a:rPr lang="en-US" altLang="en-US" sz="2000" dirty="0" err="1">
                <a:solidFill>
                  <a:schemeClr val="tx1"/>
                </a:solidFill>
                <a:latin typeface="Courier New" panose="02070309020205020404" pitchFamily="49" charset="0"/>
                <a:cs typeface="Courier New" panose="02070309020205020404" pitchFamily="49" charset="0"/>
              </a:rPr>
              <a:t>file_%d</a:t>
            </a:r>
            <a:r>
              <a:rPr lang="en-US" altLang="en-US" sz="2000" dirty="0">
                <a:solidFill>
                  <a:schemeClr val="tx1"/>
                </a:solidFill>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plot for [</a:t>
            </a:r>
            <a:r>
              <a:rPr lang="en-US" altLang="en-US" sz="2000" dirty="0" err="1">
                <a:solidFill>
                  <a:schemeClr val="tx1"/>
                </a:solidFill>
                <a:latin typeface="Courier New" panose="02070309020205020404" pitchFamily="49" charset="0"/>
                <a:cs typeface="Courier New" panose="02070309020205020404" pitchFamily="49" charset="0"/>
              </a:rPr>
              <a:t>i</a:t>
            </a:r>
            <a:r>
              <a:rPr lang="en-US" altLang="en-US" sz="2000" dirty="0">
                <a:solidFill>
                  <a:schemeClr val="tx1"/>
                </a:solidFill>
                <a:latin typeface="Courier New" panose="02070309020205020404" pitchFamily="49" charset="0"/>
                <a:cs typeface="Courier New" panose="02070309020205020404" pitchFamily="49" charset="0"/>
              </a:rPr>
              <a:t>=1:10] filename(</a:t>
            </a:r>
            <a:r>
              <a:rPr lang="en-US" altLang="en-US" sz="2000" dirty="0" err="1">
                <a:solidFill>
                  <a:schemeClr val="tx1"/>
                </a:solidFill>
                <a:latin typeface="Courier New" panose="02070309020205020404" pitchFamily="49" charset="0"/>
                <a:cs typeface="Courier New" panose="02070309020205020404" pitchFamily="49" charset="0"/>
              </a:rPr>
              <a:t>i</a:t>
            </a:r>
            <a:r>
              <a:rPr lang="en-US" altLang="en-US" sz="2000" dirty="0">
                <a:solidFill>
                  <a:schemeClr val="tx1"/>
                </a:solidFill>
                <a:latin typeface="Courier New" panose="02070309020205020404" pitchFamily="49" charset="0"/>
                <a:cs typeface="Courier New" panose="02070309020205020404" pitchFamily="49" charset="0"/>
              </a:rPr>
              <a:t>) using 1:2 with lines </a:t>
            </a:r>
          </a:p>
          <a:p>
            <a:r>
              <a:rPr lang="en-US" sz="2000" dirty="0"/>
              <a:t>In earlier versions you have to place your code in two files and to use “reread”:</a:t>
            </a:r>
          </a:p>
          <a:p>
            <a:pPr marL="360000" lvl="1" indent="0">
              <a:buNone/>
            </a:pPr>
            <a:r>
              <a:rPr lang="en-US" sz="2000" dirty="0"/>
              <a:t>File 1: </a:t>
            </a:r>
            <a:r>
              <a:rPr lang="en-US" sz="2000" dirty="0">
                <a:latin typeface="Courier New" panose="02070309020205020404" pitchFamily="49" charset="0"/>
                <a:cs typeface="Courier New" panose="02070309020205020404" pitchFamily="49" charset="0"/>
              </a:rPr>
              <a:t>t=0; </a:t>
            </a:r>
            <a:r>
              <a:rPr lang="en-US" sz="2000" dirty="0" err="1">
                <a:latin typeface="Courier New" panose="02070309020205020404" pitchFamily="49" charset="0"/>
                <a:cs typeface="Courier New" panose="02070309020205020404" pitchFamily="49" charset="0"/>
              </a:rPr>
              <a:t>tmax</a:t>
            </a:r>
            <a:r>
              <a:rPr lang="en-US" sz="2000" dirty="0">
                <a:latin typeface="Courier New" panose="02070309020205020404" pitchFamily="49" charset="0"/>
                <a:cs typeface="Courier New" panose="02070309020205020404" pitchFamily="49" charset="0"/>
              </a:rPr>
              <a:t>=18;load "file2.gnuplot"</a:t>
            </a:r>
          </a:p>
          <a:p>
            <a:pPr marL="359637" lvl="1" indent="0">
              <a:buNone/>
            </a:pPr>
            <a:r>
              <a:rPr lang="en-US" sz="2000" dirty="0"/>
              <a:t>File 2: </a:t>
            </a:r>
            <a:r>
              <a:rPr lang="en-US" sz="2000" dirty="0">
                <a:latin typeface="Courier New" panose="02070309020205020404" pitchFamily="49" charset="0"/>
                <a:cs typeface="Courier New" panose="02070309020205020404" pitchFamily="49" charset="0"/>
              </a:rPr>
              <a:t>t=t+1;outfile = </a:t>
            </a:r>
            <a:r>
              <a:rPr lang="en-US" sz="2000" dirty="0" err="1">
                <a:latin typeface="Courier New" panose="02070309020205020404" pitchFamily="49" charset="0"/>
                <a:cs typeface="Courier New" panose="02070309020205020404" pitchFamily="49" charset="0"/>
              </a:rPr>
              <a:t>sprintf</a:t>
            </a:r>
            <a:r>
              <a:rPr lang="en-US" sz="2000" dirty="0">
                <a:latin typeface="Courier New" panose="02070309020205020404" pitchFamily="49" charset="0"/>
                <a:cs typeface="Courier New" panose="02070309020205020404" pitchFamily="49" charset="0"/>
              </a:rPr>
              <a:t>(’view%03.0f.png’,t);</a:t>
            </a:r>
          </a:p>
          <a:p>
            <a:pPr marL="359637" lvl="1" indent="0">
              <a:buNone/>
            </a:pPr>
            <a:r>
              <a:rPr lang="en-US" sz="2000" dirty="0">
                <a:latin typeface="Courier New" panose="02070309020205020404" pitchFamily="49" charset="0"/>
                <a:cs typeface="Courier New" panose="02070309020205020404" pitchFamily="49" charset="0"/>
              </a:rPr>
              <a:t>set view t*5,30,1,1;set output </a:t>
            </a:r>
            <a:r>
              <a:rPr lang="en-US" sz="2000" dirty="0" err="1">
                <a:latin typeface="Courier New" panose="02070309020205020404" pitchFamily="49" charset="0"/>
                <a:cs typeface="Courier New" panose="02070309020205020404" pitchFamily="49" charset="0"/>
              </a:rPr>
              <a:t>outfile</a:t>
            </a:r>
            <a:r>
              <a:rPr lang="en-US" sz="2000" dirty="0">
                <a:latin typeface="Courier New" panose="02070309020205020404" pitchFamily="49" charset="0"/>
                <a:cs typeface="Courier New" panose="02070309020205020404" pitchFamily="49" charset="0"/>
              </a:rPr>
              <a:t>; plot</a:t>
            </a:r>
          </a:p>
          <a:p>
            <a:pPr marL="359637" lvl="1" indent="0">
              <a:buNone/>
            </a:pPr>
            <a:r>
              <a:rPr lang="en-US" sz="2000" dirty="0">
                <a:latin typeface="Courier New" panose="02070309020205020404" pitchFamily="49" charset="0"/>
                <a:cs typeface="Courier New" panose="02070309020205020404" pitchFamily="49" charset="0"/>
              </a:rPr>
              <a:t>data.txt; if(t&lt;</a:t>
            </a:r>
            <a:r>
              <a:rPr lang="en-US" sz="2000" dirty="0" err="1">
                <a:latin typeface="Courier New" panose="02070309020205020404" pitchFamily="49" charset="0"/>
                <a:cs typeface="Courier New" panose="02070309020205020404" pitchFamily="49" charset="0"/>
              </a:rPr>
              <a:t>tmax</a:t>
            </a:r>
            <a:r>
              <a:rPr lang="en-US" sz="2000" dirty="0">
                <a:latin typeface="Courier New" panose="02070309020205020404" pitchFamily="49" charset="0"/>
                <a:cs typeface="Courier New" panose="02070309020205020404" pitchFamily="49" charset="0"/>
              </a:rPr>
              <a:t>) reread;</a:t>
            </a:r>
          </a:p>
        </p:txBody>
      </p:sp>
    </p:spTree>
    <p:extLst>
      <p:ext uri="{BB962C8B-B14F-4D97-AF65-F5344CB8AC3E}">
        <p14:creationId xmlns:p14="http://schemas.microsoft.com/office/powerpoint/2010/main" val="36895754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pPr fontAlgn="auto">
              <a:spcAft>
                <a:spcPts val="0"/>
              </a:spcAft>
              <a:defRPr/>
            </a:pPr>
            <a:r>
              <a:rPr lang="en-US" dirty="0" err="1"/>
              <a:t>Gnuplot</a:t>
            </a:r>
            <a:r>
              <a:rPr lang="en-US" dirty="0"/>
              <a:t> - Fitting data</a:t>
            </a:r>
          </a:p>
        </p:txBody>
      </p:sp>
      <p:sp>
        <p:nvSpPr>
          <p:cNvPr id="58371" name="Content Placeholder 2"/>
          <p:cNvSpPr>
            <a:spLocks noGrp="1"/>
          </p:cNvSpPr>
          <p:nvPr>
            <p:ph sz="quarter" idx="1"/>
          </p:nvPr>
        </p:nvSpPr>
        <p:spPr>
          <a:xfrm>
            <a:off x="340189" y="1268760"/>
            <a:ext cx="8075240"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5711862" y="3933056"/>
            <a:ext cx="3384000" cy="2835024"/>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a:defRPr/>
            </a:pPr>
            <a:r>
              <a:rPr lang="en-US" sz="2000" dirty="0" err="1">
                <a:latin typeface="+mn-lt"/>
                <a:cs typeface="Courier New" pitchFamily="49" charset="0"/>
              </a:rPr>
              <a:t>Gnuplot</a:t>
            </a:r>
            <a:r>
              <a:rPr lang="en-US" sz="2000" dirty="0">
                <a:latin typeface="+mn-lt"/>
                <a:cs typeface="Courier New" pitchFamily="49" charset="0"/>
              </a:rPr>
              <a:t> is easy to produce postscript plots that an be used by scientific publications in </a:t>
            </a:r>
            <a:r>
              <a:rPr lang="en-US" sz="2000" dirty="0" err="1">
                <a:latin typeface="+mn-lt"/>
                <a:cs typeface="Courier New" pitchFamily="49" charset="0"/>
              </a:rPr>
              <a:t>LaTeX</a:t>
            </a:r>
            <a:endParaRPr lang="en-US" sz="2000" dirty="0">
              <a:latin typeface="+mn-lt"/>
              <a:cs typeface="Courier New" pitchFamily="49" charset="0"/>
            </a:endParaRPr>
          </a:p>
          <a:p>
            <a:pPr lvl="1">
              <a:defRPr/>
            </a:pPr>
            <a:r>
              <a:rPr lang="en-US" sz="2000" dirty="0">
                <a:latin typeface="+mn-lt"/>
                <a:cs typeface="Courier New" pitchFamily="49" charset="0"/>
              </a:rPr>
              <a:t>Change the terminal type</a:t>
            </a:r>
          </a:p>
          <a:p>
            <a:pPr lvl="1">
              <a:defRPr/>
            </a:pPr>
            <a:r>
              <a:rPr lang="en-US" sz="2000" dirty="0">
                <a:latin typeface="+mn-lt"/>
                <a:cs typeface="Courier New" pitchFamily="49" charset="0"/>
              </a:rPr>
              <a:t>Possibility to use </a:t>
            </a:r>
            <a:r>
              <a:rPr lang="en-US" sz="2000" dirty="0" err="1">
                <a:latin typeface="+mn-lt"/>
                <a:cs typeface="Courier New" pitchFamily="49" charset="0"/>
              </a:rPr>
              <a:t>LaTeX</a:t>
            </a:r>
            <a:r>
              <a:rPr lang="en-US" sz="2000" dirty="0">
                <a:latin typeface="+mn-lt"/>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Font typeface="Wingdings"/>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Font typeface="Wingdings"/>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Font typeface="Wingdings"/>
              <a:buNone/>
              <a:defRPr/>
            </a:pPr>
            <a:r>
              <a:rPr lang="en-US" sz="2000" dirty="0">
                <a:latin typeface="Courier New" pitchFamily="49" charset="0"/>
                <a:cs typeface="Courier New" pitchFamily="49" charset="0"/>
              </a:rPr>
              <a:t>set title ''</a:t>
            </a:r>
          </a:p>
          <a:p>
            <a:pPr marL="634320" lvl="1" indent="-274320">
              <a:spcBef>
                <a:spcPts val="0"/>
              </a:spcBef>
              <a:buFont typeface="Wingdings"/>
              <a:buNone/>
              <a:defRPr/>
            </a:pPr>
            <a:r>
              <a:rPr lang="en-US" sz="2000" dirty="0">
                <a:latin typeface="Courier New" pitchFamily="49" charset="0"/>
                <a:cs typeface="Courier New" pitchFamily="49" charset="0"/>
              </a:rPr>
              <a:t>unset label</a:t>
            </a:r>
          </a:p>
          <a:p>
            <a:pPr marL="634320" lvl="1" indent="-274320">
              <a:spcBef>
                <a:spcPts val="0"/>
              </a:spcBef>
              <a:buFont typeface="Wingdings"/>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Font typeface="Wingdings"/>
              <a:buNone/>
              <a:defRPr/>
            </a:pPr>
            <a:r>
              <a:rPr lang="en-US" sz="2000" dirty="0">
                <a:latin typeface="Courier New" pitchFamily="49" charset="0"/>
                <a:cs typeface="Courier New" pitchFamily="49" charset="0"/>
              </a:rPr>
              <a:t>plot 'test.dat' u 2:3 t "" </a:t>
            </a:r>
          </a:p>
          <a:p>
            <a:pPr marL="634320" lvl="1" indent="-274320">
              <a:spcBef>
                <a:spcPts val="0"/>
              </a:spcBef>
              <a:buFont typeface="Wingdings"/>
              <a:buNone/>
              <a:defRPr/>
            </a:pPr>
            <a:r>
              <a:rPr lang="en-US" sz="2000" dirty="0">
                <a:latin typeface="Courier New" pitchFamily="49" charset="0"/>
                <a:cs typeface="Courier New" pitchFamily="49" charset="0"/>
              </a:rPr>
              <a:t>reset</a:t>
            </a:r>
          </a:p>
          <a:p>
            <a:pPr marL="274320" indent="-274320" fontAlgn="auto">
              <a:spcAft>
                <a:spcPts val="0"/>
              </a:spcAft>
              <a:buFont typeface="Wingdings"/>
              <a:buNone/>
              <a:defRPr/>
            </a:pPr>
            <a:endParaRPr lang="en-US" sz="2000" b="1" dirty="0">
              <a:latin typeface="Courier New" pitchFamily="49" charset="0"/>
              <a:cs typeface="Courier New" pitchFamily="49" charset="0"/>
            </a:endParaRPr>
          </a:p>
          <a:p>
            <a:pPr marL="274320" indent="-274320" fontAlgn="auto">
              <a:spcAft>
                <a:spcPts val="0"/>
              </a:spcAft>
              <a:buFont typeface="Wingdings"/>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192</a:t>
            </a:fld>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fontAlgn="auto">
              <a:spcAft>
                <a:spcPts val="0"/>
              </a:spcAft>
              <a:buFont typeface="Wingdings"/>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Font typeface="Wingdings"/>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Font typeface="Wingdings"/>
              <a:buNone/>
              <a:defRPr/>
            </a:pPr>
            <a:r>
              <a:rPr lang="en-US" sz="1800" dirty="0">
                <a:latin typeface="Courier New" pitchFamily="49" charset="0"/>
                <a:cs typeface="Courier New" pitchFamily="49" charset="0"/>
              </a:rPr>
              <a:t>begin{picture}(1500,900)(0,0)</a:t>
            </a:r>
          </a:p>
          <a:p>
            <a:pPr marL="634320" lvl="1" indent="-274320">
              <a:buFont typeface="Wingdings"/>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Font typeface="Wingdings"/>
              <a:buNone/>
              <a:defRPr/>
            </a:pPr>
            <a:r>
              <a:rPr lang="en-US" sz="1800" dirty="0">
                <a:latin typeface="Courier New" pitchFamily="49" charset="0"/>
                <a:cs typeface="Courier New" pitchFamily="49" charset="0"/>
              </a:rPr>
              <a:t>\put(170.0,82.0){\rule[-0.200pt]{4.818pt}{0.400pt</a:t>
            </a:r>
          </a:p>
          <a:p>
            <a:pPr marL="634320" lvl="1" indent="-274320">
              <a:buFont typeface="Wingdings"/>
              <a:buNone/>
              <a:defRPr/>
            </a:pPr>
            <a:r>
              <a:rPr lang="en-US" sz="1800" dirty="0">
                <a:latin typeface="Courier New" pitchFamily="49" charset="0"/>
                <a:cs typeface="Courier New" pitchFamily="49" charset="0"/>
              </a:rPr>
              <a:t>…</a:t>
            </a:r>
          </a:p>
          <a:p>
            <a:pPr marL="634320" lvl="1" indent="-274320">
              <a:buFont typeface="Wingdings"/>
              <a:buNone/>
              <a:defRPr/>
            </a:pPr>
            <a:r>
              <a:rPr lang="en-US" sz="1800" dirty="0">
                <a:latin typeface="Courier New" pitchFamily="49" charset="0"/>
                <a:cs typeface="Courier New" pitchFamily="49" charset="0"/>
              </a:rPr>
              <a:t>\put(170.0,860.0){\rule[-0.200pt]{308.352pt}{0.400pt}}\end{picture}</a:t>
            </a:r>
          </a:p>
          <a:p>
            <a:pPr marL="634320" lvl="1" indent="-274320">
              <a:buFont typeface="Wingdings"/>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193</a:t>
            </a:fld>
            <a:endParaRPr lang="en-US" altLang="en-US" sz="140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7112" y="2060848"/>
            <a:ext cx="4686887" cy="3707050"/>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457200" y="1600200"/>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Font typeface="Wingdings"/>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Font typeface="Wingdings"/>
              <a:buNone/>
              <a:defRPr/>
            </a:pPr>
            <a:r>
              <a:rPr lang="en-US" sz="2200" dirty="0">
                <a:latin typeface="Courier New" pitchFamily="49" charset="0"/>
                <a:cs typeface="Courier New" pitchFamily="49" charset="0"/>
              </a:rPr>
              <a:t>\begin{document}</a:t>
            </a:r>
          </a:p>
          <a:p>
            <a:pPr marL="634320" lvl="1" indent="-274320">
              <a:spcBef>
                <a:spcPts val="0"/>
              </a:spcBef>
              <a:buFont typeface="Wingdings"/>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Font typeface="Wingdings"/>
              <a:buNone/>
              <a:defRPr/>
            </a:pPr>
            <a:r>
              <a:rPr lang="en-US" sz="2200" dirty="0">
                <a:latin typeface="Courier New" pitchFamily="49" charset="0"/>
                <a:cs typeface="Courier New" pitchFamily="49" charset="0"/>
              </a:rPr>
              <a:t>  \begin{center}</a:t>
            </a:r>
          </a:p>
          <a:p>
            <a:pPr marL="634320" lvl="1" indent="-274320">
              <a:spcBef>
                <a:spcPts val="0"/>
              </a:spcBef>
              <a:buFont typeface="Wingdings"/>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Font typeface="Wingdings"/>
              <a:buNone/>
              <a:defRPr/>
            </a:pPr>
            <a:r>
              <a:rPr lang="en-US" sz="2200" dirty="0">
                <a:latin typeface="Courier New" pitchFamily="49" charset="0"/>
                <a:cs typeface="Courier New" pitchFamily="49" charset="0"/>
              </a:rPr>
              <a:t>  \end{center}</a:t>
            </a:r>
          </a:p>
          <a:p>
            <a:pPr marL="634320" lvl="1" indent="-274320">
              <a:spcBef>
                <a:spcPts val="0"/>
              </a:spcBef>
              <a:buFont typeface="Wingdings"/>
              <a:buNone/>
              <a:defRPr/>
            </a:pPr>
            <a:r>
              <a:rPr lang="en-US" sz="2200" dirty="0">
                <a:latin typeface="Courier New" pitchFamily="49" charset="0"/>
                <a:cs typeface="Courier New" pitchFamily="49" charset="0"/>
              </a:rPr>
              <a:t>  \caption{A caption}</a:t>
            </a:r>
          </a:p>
          <a:p>
            <a:pPr marL="634320" lvl="1" indent="-274320">
              <a:spcBef>
                <a:spcPts val="0"/>
              </a:spcBef>
              <a:buFont typeface="Wingdings"/>
              <a:buNone/>
              <a:defRPr/>
            </a:pPr>
            <a:r>
              <a:rPr lang="en-US" sz="2200" dirty="0">
                <a:latin typeface="Courier New" pitchFamily="49" charset="0"/>
                <a:cs typeface="Courier New" pitchFamily="49" charset="0"/>
              </a:rPr>
              <a:t>\end{figure}</a:t>
            </a:r>
          </a:p>
          <a:p>
            <a:pPr marL="634320" lvl="1" indent="-274320">
              <a:spcBef>
                <a:spcPts val="0"/>
              </a:spcBef>
              <a:buFont typeface="Wingdings"/>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endParaRPr lang="en-US" dirty="0"/>
          </a:p>
        </p:txBody>
      </p:sp>
      <p:sp>
        <p:nvSpPr>
          <p:cNvPr id="58371" name="Content Placeholder 2"/>
          <p:cNvSpPr>
            <a:spLocks noGrp="1"/>
          </p:cNvSpPr>
          <p:nvPr>
            <p:ph sz="quarter" idx="1"/>
          </p:nvPr>
        </p:nvSpPr>
        <p:spPr>
          <a:xfrm>
            <a:off x="457200" y="1600200"/>
            <a:ext cx="7467600" cy="4873625"/>
          </a:xfrm>
        </p:spPr>
        <p:txBody>
          <a:bodyPr>
            <a:normAutofit/>
          </a:bodyPr>
          <a:lstStyle/>
          <a:p>
            <a:pPr>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Tools</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processing</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movies</a:t>
            </a:r>
          </a:p>
        </p:txBody>
      </p:sp>
      <p:sp>
        <p:nvSpPr>
          <p:cNvPr id="58371" name="Content Placeholder 2"/>
          <p:cNvSpPr>
            <a:spLocks noGrp="1"/>
          </p:cNvSpPr>
          <p:nvPr>
            <p:ph sz="quarter" idx="1"/>
          </p:nvPr>
        </p:nvSpPr>
        <p:spPr>
          <a:xfrm>
            <a:off x="457200" y="1600200"/>
            <a:ext cx="7467600"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3540425354"/>
              </p:ext>
            </p:extLst>
          </p:nvPr>
        </p:nvGraphicFramePr>
        <p:xfrm>
          <a:off x="179512" y="1080000"/>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3948490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79512" y="1174375"/>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200</a:t>
            </a:fld>
            <a:endParaRPr lang="en-US" altLang="en-US" sz="1400">
              <a:solidFill>
                <a:srgbClr val="FFFFFF"/>
              </a:solidFill>
            </a:endParaRPr>
          </a:p>
        </p:txBody>
      </p:sp>
      <p:pic>
        <p:nvPicPr>
          <p:cNvPr id="3" name="Picture 2"/>
          <p:cNvPicPr>
            <a:picLocks noChangeAspect="1"/>
          </p:cNvPicPr>
          <p:nvPr/>
        </p:nvPicPr>
        <p:blipFill>
          <a:blip r:embed="rId3"/>
          <a:stretch>
            <a:fillRect/>
          </a:stretch>
        </p:blipFill>
        <p:spPr>
          <a:xfrm>
            <a:off x="4529269" y="1252038"/>
            <a:ext cx="4401609" cy="4774933"/>
          </a:xfrm>
          <a:prstGeom prst="rect">
            <a:avLst/>
          </a:prstGeom>
        </p:spPr>
      </p:pic>
      <p:sp>
        <p:nvSpPr>
          <p:cNvPr id="7" name="TextBox 6"/>
          <p:cNvSpPr txBox="1"/>
          <p:nvPr/>
        </p:nvSpPr>
        <p:spPr>
          <a:xfrm>
            <a:off x="1763688" y="6035372"/>
            <a:ext cx="5301516"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89908" y="1376295"/>
            <a:ext cx="4398459" cy="4959705"/>
          </a:xfrm>
          <a:prstGeom prst="rect">
            <a:avLst/>
          </a:prstGeom>
        </p:spPr>
      </p:pic>
      <p:sp>
        <p:nvSpPr>
          <p:cNvPr id="58370" name="Title 1"/>
          <p:cNvSpPr>
            <a:spLocks noGrp="1"/>
          </p:cNvSpPr>
          <p:nvPr>
            <p:ph type="title"/>
          </p:nvPr>
        </p:nvSpPr>
        <p:spPr/>
        <p:txBody>
          <a:bodyPr/>
          <a:lstStyle/>
          <a:p>
            <a:pPr fontAlgn="auto">
              <a:spcAft>
                <a:spcPts val="0"/>
              </a:spcAft>
              <a:defRPr/>
            </a:pPr>
            <a:r>
              <a:rPr lang="en-US" dirty="0" err="1"/>
              <a:t>ImageMagick</a:t>
            </a:r>
            <a:r>
              <a:rPr lang="en-US" dirty="0"/>
              <a:t> - examples</a:t>
            </a:r>
          </a:p>
        </p:txBody>
      </p:sp>
      <p:sp>
        <p:nvSpPr>
          <p:cNvPr id="58371" name="Content Placeholder 2"/>
          <p:cNvSpPr>
            <a:spLocks noGrp="1"/>
          </p:cNvSpPr>
          <p:nvPr>
            <p:ph sz="quarter" idx="1"/>
          </p:nvPr>
        </p:nvSpPr>
        <p:spPr>
          <a:xfrm>
            <a:off x="457200" y="1600200"/>
            <a:ext cx="7467600" cy="4873625"/>
          </a:xfrm>
        </p:spPr>
        <p:txBody>
          <a:bodyPr>
            <a:normAutofit/>
          </a:bodyPr>
          <a:lstStyle/>
          <a:p>
            <a:pPr marL="274320" indent="-274320" fontAlgn="auto">
              <a:spcAft>
                <a:spcPts val="0"/>
              </a:spcAft>
              <a:buFont typeface="Wingdings"/>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201</a:t>
            </a:fld>
            <a:endParaRPr lang="en-US" altLang="en-US" sz="1400">
              <a:solidFill>
                <a:srgbClr val="FFFFFF"/>
              </a:solidFill>
            </a:endParaRPr>
          </a:p>
        </p:txBody>
      </p:sp>
      <p:pic>
        <p:nvPicPr>
          <p:cNvPr id="2" name="Picture 1"/>
          <p:cNvPicPr>
            <a:picLocks noChangeAspect="1"/>
          </p:cNvPicPr>
          <p:nvPr/>
        </p:nvPicPr>
        <p:blipFill>
          <a:blip r:embed="rId3"/>
          <a:stretch>
            <a:fillRect/>
          </a:stretch>
        </p:blipFill>
        <p:spPr>
          <a:xfrm>
            <a:off x="239662" y="1447905"/>
            <a:ext cx="4350246" cy="4744095"/>
          </a:xfrm>
          <a:prstGeom prst="rect">
            <a:avLst/>
          </a:prstGeom>
        </p:spPr>
      </p:pic>
      <p:sp>
        <p:nvSpPr>
          <p:cNvPr id="8" name="TextBox 7"/>
          <p:cNvSpPr txBox="1"/>
          <p:nvPr/>
        </p:nvSpPr>
        <p:spPr>
          <a:xfrm>
            <a:off x="1763688" y="6084004"/>
            <a:ext cx="5301516"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ImageMagick</a:t>
            </a:r>
            <a:r>
              <a:rPr lang="en-US" dirty="0"/>
              <a:t> – batch processing</a:t>
            </a:r>
          </a:p>
        </p:txBody>
      </p:sp>
      <p:sp>
        <p:nvSpPr>
          <p:cNvPr id="58371" name="Content Placeholder 2"/>
          <p:cNvSpPr>
            <a:spLocks noGrp="1"/>
          </p:cNvSpPr>
          <p:nvPr>
            <p:ph sz="quarter" idx="1"/>
          </p:nvPr>
        </p:nvSpPr>
        <p:spPr>
          <a:xfrm>
            <a:off x="457200" y="1340768"/>
            <a:ext cx="7467600" cy="4873625"/>
          </a:xfrm>
        </p:spPr>
        <p:txBody>
          <a:bodyPr>
            <a:normAutofit fontScale="92500" lnSpcReduction="10000"/>
          </a:bodyPr>
          <a:lstStyle/>
          <a:p>
            <a:pPr>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latin typeface="+mn-lt"/>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a:latin typeface="Courier New" panose="02070309020205020404" pitchFamily="49" charset="0"/>
                <a:cs typeface="Courier New" panose="02070309020205020404" pitchFamily="49" charset="0"/>
              </a:rPr>
              <a:t>  example01.png example001.png</a:t>
            </a:r>
          </a:p>
          <a:p>
            <a:pPr lvl="1"/>
            <a:r>
              <a:rPr lang="en-US" altLang="en-US" sz="2000">
                <a:latin typeface="+mn-lt"/>
                <a:cs typeface="Courier New" panose="02070309020205020404" pitchFamily="49" charset="0"/>
              </a:rPr>
              <a:t>Process </a:t>
            </a:r>
            <a:r>
              <a:rPr lang="en-US" altLang="en-US" sz="2000" dirty="0">
                <a:latin typeface="+mn-lt"/>
                <a:cs typeface="Courier New" panose="02070309020205020404" pitchFamily="49" charset="0"/>
              </a:rPr>
              <a:t>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fontAlgn="auto">
              <a:spcAft>
                <a:spcPts val="0"/>
              </a:spcAft>
              <a:buFont typeface="Wingdings"/>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202</a:t>
            </a:fld>
            <a:endParaRPr lang="en-US" altLang="en-US" sz="140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4</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203</a:t>
            </a:fld>
            <a:endParaRPr lang="nl-NL"/>
          </a:p>
        </p:txBody>
      </p:sp>
    </p:spTree>
    <p:extLst>
      <p:ext uri="{BB962C8B-B14F-4D97-AF65-F5344CB8AC3E}">
        <p14:creationId xmlns:p14="http://schemas.microsoft.com/office/powerpoint/2010/main" val="9957694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Plot 10 </a:t>
            </a:r>
            <a:r>
              <a:rPr lang="en-US" altLang="en-US" sz="2000" dirty="0" err="1"/>
              <a:t>png</a:t>
            </a:r>
            <a:r>
              <a:rPr lang="en-US" altLang="en-US" sz="2000" dirty="0"/>
              <a:t> images in </a:t>
            </a:r>
            <a:r>
              <a:rPr lang="en-US" altLang="en-US" sz="2000" dirty="0" err="1"/>
              <a:t>gnuplot</a:t>
            </a:r>
            <a:r>
              <a:rPr lang="en-US" altLang="en-US" sz="2000" dirty="0"/>
              <a:t>. The first one should show 1 circle, next ones should add and an extra circle with increased radius. </a:t>
            </a:r>
          </a:p>
          <a:p>
            <a:pPr marL="609600" indent="-609600">
              <a:buFont typeface="Wingdings" pitchFamily="2" charset="2"/>
              <a:buAutoNum type="arabicPeriod"/>
            </a:pPr>
            <a:r>
              <a:rPr lang="en-US" altLang="en-US" sz="2000" dirty="0"/>
              <a:t>Convert the images to grayscale and save them into *.jpg file</a:t>
            </a:r>
          </a:p>
          <a:p>
            <a:pPr marL="609600" indent="-609600">
              <a:buFont typeface="Wingdings" pitchFamily="2" charset="2"/>
              <a:buAutoNum type="arabicPeriod"/>
            </a:pPr>
            <a:r>
              <a:rPr lang="en-US" altLang="en-US" sz="2000" dirty="0"/>
              <a:t>Make an animated gif</a:t>
            </a:r>
          </a:p>
          <a:p>
            <a:pPr marL="609600" indent="-609600">
              <a:buFont typeface="Wingdings" pitchFamily="2" charset="2"/>
              <a:buAutoNum type="arabicPeriod"/>
            </a:pPr>
            <a:r>
              <a:rPr lang="en-US" altLang="en-US" sz="2000" dirty="0"/>
              <a:t>Open animation (in the web browser or file browser)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5045305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205</a:t>
            </a:fld>
            <a:endParaRPr lang="nl-NL" dirty="0"/>
          </a:p>
        </p:txBody>
      </p:sp>
      <p:sp>
        <p:nvSpPr>
          <p:cNvPr id="5" name="Rectangle 3"/>
          <p:cNvSpPr txBox="1">
            <a:spLocks noChangeArrowheads="1"/>
          </p:cNvSpPr>
          <p:nvPr/>
        </p:nvSpPr>
        <p:spPr>
          <a:xfrm>
            <a:off x="179512" y="404664"/>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solidFill>
                  <a:schemeClr val="bg1"/>
                </a:solidFill>
                <a:latin typeface="Courier New" panose="02070309020205020404" pitchFamily="49" charset="0"/>
                <a:cs typeface="Courier New" panose="02070309020205020404" pitchFamily="49" charset="0"/>
              </a:rPr>
              <a:t>set size square</a:t>
            </a:r>
          </a:p>
          <a:p>
            <a:pPr lvl="1" algn="l"/>
            <a:r>
              <a:rPr lang="en-US" altLang="en-US" sz="2000" dirty="0">
                <a:solidFill>
                  <a:schemeClr val="bg1"/>
                </a:solidFill>
                <a:latin typeface="Courier New" panose="02070309020205020404" pitchFamily="49" charset="0"/>
                <a:cs typeface="Courier New" panose="02070309020205020404" pitchFamily="49" charset="0"/>
              </a:rPr>
              <a:t>set term </a:t>
            </a:r>
            <a:r>
              <a:rPr lang="en-US" altLang="en-US" sz="2000" dirty="0" err="1">
                <a:solidFill>
                  <a:schemeClr val="bg1"/>
                </a:solidFill>
                <a:latin typeface="Courier New" panose="02070309020205020404" pitchFamily="49" charset="0"/>
                <a:cs typeface="Courier New" panose="02070309020205020404" pitchFamily="49" charset="0"/>
              </a:rPr>
              <a:t>png</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set </a:t>
            </a:r>
            <a:r>
              <a:rPr lang="en-US" altLang="en-US" sz="2000" dirty="0" err="1">
                <a:solidFill>
                  <a:schemeClr val="bg1"/>
                </a:solidFill>
                <a:latin typeface="Courier New" panose="02070309020205020404" pitchFamily="49" charset="0"/>
                <a:cs typeface="Courier New" panose="02070309020205020404" pitchFamily="49" charset="0"/>
              </a:rPr>
              <a:t>xrange</a:t>
            </a:r>
            <a:r>
              <a:rPr lang="en-US" altLang="en-US" sz="2000" dirty="0">
                <a:solidFill>
                  <a:schemeClr val="bg1"/>
                </a:solidFill>
                <a:latin typeface="Courier New" panose="02070309020205020404" pitchFamily="49" charset="0"/>
                <a:cs typeface="Courier New" panose="02070309020205020404" pitchFamily="49" charset="0"/>
              </a:rPr>
              <a:t> [-10:10];set </a:t>
            </a:r>
            <a:r>
              <a:rPr lang="en-US" altLang="en-US" sz="2000" dirty="0" err="1">
                <a:solidFill>
                  <a:schemeClr val="bg1"/>
                </a:solidFill>
                <a:latin typeface="Courier New" panose="02070309020205020404" pitchFamily="49" charset="0"/>
                <a:cs typeface="Courier New" panose="02070309020205020404" pitchFamily="49" charset="0"/>
              </a:rPr>
              <a:t>yrange</a:t>
            </a:r>
            <a:r>
              <a:rPr lang="en-US" altLang="en-US" sz="2000" dirty="0">
                <a:solidFill>
                  <a:schemeClr val="bg1"/>
                </a:solidFill>
                <a:latin typeface="Courier New" panose="02070309020205020404" pitchFamily="49" charset="0"/>
                <a:cs typeface="Courier New" panose="02070309020205020404" pitchFamily="49" charset="0"/>
              </a:rPr>
              <a:t> [-10:10]</a:t>
            </a:r>
          </a:p>
          <a:p>
            <a:pPr lvl="1" algn="l"/>
            <a:r>
              <a:rPr lang="en-US" altLang="en-US" sz="2000" dirty="0">
                <a:solidFill>
                  <a:schemeClr val="bg1"/>
                </a:solidFill>
                <a:latin typeface="Courier New" panose="02070309020205020404" pitchFamily="49" charset="0"/>
                <a:cs typeface="Courier New" panose="02070309020205020404" pitchFamily="49" charset="0"/>
              </a:rPr>
              <a:t>r=1</a:t>
            </a:r>
          </a:p>
          <a:p>
            <a:pPr lvl="1" algn="l"/>
            <a:r>
              <a:rPr lang="en-US" altLang="en-US" sz="2000" dirty="0">
                <a:solidFill>
                  <a:schemeClr val="bg1"/>
                </a:solidFill>
                <a:latin typeface="Courier New" panose="02070309020205020404" pitchFamily="49" charset="0"/>
                <a:cs typeface="Courier New" panose="02070309020205020404" pitchFamily="49" charset="0"/>
              </a:rPr>
              <a:t>do for [r=1:10] {</a:t>
            </a:r>
          </a:p>
          <a:p>
            <a:pPr lvl="1" algn="l"/>
            <a:r>
              <a:rPr lang="en-US" altLang="en-US" sz="2000" dirty="0" err="1">
                <a:solidFill>
                  <a:schemeClr val="bg1"/>
                </a:solidFill>
                <a:latin typeface="Courier New" panose="02070309020205020404" pitchFamily="49" charset="0"/>
                <a:cs typeface="Courier New" panose="02070309020205020404" pitchFamily="49" charset="0"/>
              </a:rPr>
              <a:t>outfile</a:t>
            </a:r>
            <a:r>
              <a:rPr lang="en-US" altLang="en-US" sz="2000" dirty="0">
                <a:solidFill>
                  <a:schemeClr val="bg1"/>
                </a:solidFill>
                <a:latin typeface="Courier New" panose="02070309020205020404" pitchFamily="49" charset="0"/>
                <a:cs typeface="Courier New" panose="02070309020205020404" pitchFamily="49" charset="0"/>
              </a:rPr>
              <a:t> = </a:t>
            </a:r>
            <a:r>
              <a:rPr lang="en-US" altLang="en-US" sz="2000" dirty="0" err="1">
                <a:solidFill>
                  <a:schemeClr val="bg1"/>
                </a:solidFill>
                <a:latin typeface="Courier New" panose="02070309020205020404" pitchFamily="49" charset="0"/>
                <a:cs typeface="Courier New" panose="02070309020205020404" pitchFamily="49" charset="0"/>
              </a:rPr>
              <a:t>sprintf</a:t>
            </a:r>
            <a:r>
              <a:rPr lang="en-US" altLang="en-US" sz="2000" dirty="0">
                <a:solidFill>
                  <a:schemeClr val="bg1"/>
                </a:solidFill>
                <a:latin typeface="Courier New" panose="02070309020205020404" pitchFamily="49" charset="0"/>
                <a:cs typeface="Courier New" panose="02070309020205020404" pitchFamily="49" charset="0"/>
              </a:rPr>
              <a:t>('radius%02.0f.png',r)</a:t>
            </a:r>
          </a:p>
          <a:p>
            <a:pPr lvl="1" algn="l"/>
            <a:r>
              <a:rPr lang="en-US" altLang="en-US" sz="2000" dirty="0">
                <a:solidFill>
                  <a:schemeClr val="bg1"/>
                </a:solidFill>
                <a:latin typeface="Courier New" panose="02070309020205020404" pitchFamily="49" charset="0"/>
                <a:cs typeface="Courier New" panose="02070309020205020404" pitchFamily="49" charset="0"/>
              </a:rPr>
              <a:t>set output </a:t>
            </a:r>
            <a:r>
              <a:rPr lang="en-US" altLang="en-US" sz="2000" dirty="0" err="1">
                <a:solidFill>
                  <a:schemeClr val="bg1"/>
                </a:solidFill>
                <a:latin typeface="Courier New" panose="02070309020205020404" pitchFamily="49" charset="0"/>
                <a:cs typeface="Courier New" panose="02070309020205020404" pitchFamily="49" charset="0"/>
              </a:rPr>
              <a:t>outfile</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plot for [</a:t>
            </a:r>
            <a:r>
              <a:rPr lang="en-US" altLang="en-US" sz="2000" dirty="0" err="1">
                <a:solidFill>
                  <a:schemeClr val="bg1"/>
                </a:solidFill>
                <a:latin typeface="Courier New" panose="02070309020205020404" pitchFamily="49" charset="0"/>
                <a:cs typeface="Courier New" panose="02070309020205020404" pitchFamily="49" charset="0"/>
              </a:rPr>
              <a:t>i</a:t>
            </a:r>
            <a:r>
              <a:rPr lang="en-US" altLang="en-US" sz="2000" dirty="0">
                <a:solidFill>
                  <a:schemeClr val="bg1"/>
                </a:solidFill>
                <a:latin typeface="Courier New" panose="02070309020205020404" pitchFamily="49" charset="0"/>
                <a:cs typeface="Courier New" panose="02070309020205020404" pitchFamily="49" charset="0"/>
              </a:rPr>
              <a:t>=0:r-1] r-</a:t>
            </a:r>
            <a:r>
              <a:rPr lang="en-US" altLang="en-US" sz="2000" dirty="0" err="1">
                <a:solidFill>
                  <a:schemeClr val="bg1"/>
                </a:solidFill>
                <a:latin typeface="Courier New" panose="02070309020205020404" pitchFamily="49" charset="0"/>
                <a:cs typeface="Courier New" panose="02070309020205020404" pitchFamily="49" charset="0"/>
              </a:rPr>
              <a:t>i</a:t>
            </a:r>
            <a:endParaRPr lang="en-US" altLang="en-US" sz="2000" dirty="0">
              <a:solidFill>
                <a:schemeClr val="bg1"/>
              </a:solidFill>
              <a:latin typeface="Courier New" panose="02070309020205020404" pitchFamily="49" charset="0"/>
              <a:cs typeface="Courier New" panose="02070309020205020404" pitchFamily="49" charset="0"/>
            </a:endParaRPr>
          </a:p>
          <a:p>
            <a:pPr lvl="1" algn="l"/>
            <a:r>
              <a:rPr lang="en-US" altLang="en-US" sz="2000" dirty="0">
                <a:solidFill>
                  <a:schemeClr val="bg1"/>
                </a:solidFill>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a:t>
            </a:r>
            <a:r>
              <a:rPr lang="en-US" altLang="en-US" sz="2000" dirty="0">
                <a:solidFill>
                  <a:schemeClr val="bg1"/>
                </a:solidFill>
              </a:rPr>
              <a:t>r manually: </a:t>
            </a:r>
          </a:p>
          <a:p>
            <a:r>
              <a:rPr lang="en-US" altLang="en-US" sz="2000" dirty="0"/>
              <a:t>       </a:t>
            </a:r>
            <a:r>
              <a:rPr lang="en-US" altLang="en-US" sz="2000" dirty="0">
                <a:solidFill>
                  <a:schemeClr val="bg1"/>
                </a:solidFill>
                <a:latin typeface="Courier New" panose="02070309020205020404" pitchFamily="49" charset="0"/>
                <a:cs typeface="Courier New" panose="02070309020205020404" pitchFamily="49" charset="0"/>
              </a:rPr>
              <a:t>convert -</a:t>
            </a:r>
            <a:r>
              <a:rPr lang="en-US" altLang="en-US" sz="2000" dirty="0" err="1">
                <a:solidFill>
                  <a:schemeClr val="bg1"/>
                </a:solidFill>
                <a:latin typeface="Courier New" panose="02070309020205020404" pitchFamily="49" charset="0"/>
                <a:cs typeface="Courier New" panose="02070309020205020404" pitchFamily="49" charset="0"/>
              </a:rPr>
              <a:t>colorspace</a:t>
            </a:r>
            <a:r>
              <a:rPr lang="en-US" altLang="en-US" sz="2000" dirty="0">
                <a:solidFill>
                  <a:schemeClr val="bg1"/>
                </a:solidFill>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endParaRPr lang="en-US" altLang="en-US" sz="2000" dirty="0">
              <a:solidFill>
                <a:schemeClr val="bg1"/>
              </a:solidFill>
              <a:latin typeface="Courier New" panose="02070309020205020404" pitchFamily="49" charset="0"/>
              <a:cs typeface="Courier New" panose="02070309020205020404" pitchFamily="49" charset="0"/>
            </a:endParaRP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40058382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https://docs.vscentrum.be/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206</a:t>
            </a:fld>
            <a:endParaRPr lang="nl-BE" dirty="0"/>
          </a:p>
        </p:txBody>
      </p:sp>
    </p:spTree>
    <p:extLst>
      <p:ext uri="{BB962C8B-B14F-4D97-AF65-F5344CB8AC3E}">
        <p14:creationId xmlns:p14="http://schemas.microsoft.com/office/powerpoint/2010/main" val="11851447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207</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bg1"/>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5941752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en-US"/>
              <a:t>Wait a minute…</a:t>
            </a:r>
          </a:p>
        </p:txBody>
      </p:sp>
      <p:pic>
        <p:nvPicPr>
          <p:cNvPr id="370692" name="Picture 4" descr="C:\CS21\gre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7450"/>
            <a:ext cx="73533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226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209</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nl-BE" altLang="nl-BE" sz="2000" dirty="0">
              <a:solidFill>
                <a:schemeClr val="tx1"/>
              </a:solidFill>
              <a:latin typeface="+mn-lt"/>
            </a:endParaRPr>
          </a:p>
          <a:p>
            <a:pPr marL="0" indent="352788"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8677427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ko-KR"/>
              <a:t>Prof. Andrzej (AJ) Bieszczad Email: andrzej@csun.edu Phone: 818-677-4954</a:t>
            </a:r>
          </a:p>
        </p:txBody>
      </p:sp>
      <p:sp>
        <p:nvSpPr>
          <p:cNvPr id="5" name="Slide Number Placeholder 4"/>
          <p:cNvSpPr>
            <a:spLocks noGrp="1"/>
          </p:cNvSpPr>
          <p:nvPr>
            <p:ph type="sldNum" sz="quarter" idx="11"/>
          </p:nvPr>
        </p:nvSpPr>
        <p:spPr/>
        <p:txBody>
          <a:bodyPr/>
          <a:lstStyle/>
          <a:p>
            <a:fld id="{D203C6C6-A9BD-450C-AC92-932802432653}" type="slidenum">
              <a:rPr lang="en-US" altLang="ko-KR"/>
              <a:pPr/>
              <a:t>210</a:t>
            </a:fld>
            <a:endParaRPr lang="en-US" altLang="ko-KR"/>
          </a:p>
        </p:txBody>
      </p:sp>
      <p:sp>
        <p:nvSpPr>
          <p:cNvPr id="226310" name="Rectangle 6"/>
          <p:cNvSpPr>
            <a:spLocks noGrp="1" noChangeArrowheads="1"/>
          </p:cNvSpPr>
          <p:nvPr>
            <p:ph type="title"/>
          </p:nvPr>
        </p:nvSpPr>
        <p:spPr/>
        <p:txBody>
          <a:bodyPr/>
          <a:lstStyle/>
          <a:p>
            <a:r>
              <a:rPr lang="en-US" altLang="en-US"/>
              <a:t>Replacement Pattern Examples</a:t>
            </a:r>
          </a:p>
        </p:txBody>
      </p:sp>
      <p:sp>
        <p:nvSpPr>
          <p:cNvPr id="226311" name="Rectangle 7"/>
          <p:cNvSpPr>
            <a:spLocks noGrp="1" noChangeArrowheads="1"/>
          </p:cNvSpPr>
          <p:nvPr>
            <p:ph type="body" idx="1"/>
          </p:nvPr>
        </p:nvSpPr>
        <p:spPr/>
        <p:txBody>
          <a:bodyPr/>
          <a:lstStyle/>
          <a:p>
            <a:pPr>
              <a:buFontTx/>
              <a:buNone/>
            </a:pPr>
            <a:endParaRPr lang="en-US" altLang="en-US" dirty="0"/>
          </a:p>
          <a:p>
            <a:pPr>
              <a:buFontTx/>
              <a:buNone/>
            </a:pPr>
            <a:r>
              <a:rPr lang="en-US" altLang="en-US" dirty="0"/>
              <a:t>"the UNIX operating system …"</a:t>
            </a:r>
          </a:p>
          <a:p>
            <a:pPr>
              <a:buFontTx/>
              <a:buNone/>
            </a:pPr>
            <a:r>
              <a:rPr lang="en-US" altLang="en-US" dirty="0">
                <a:solidFill>
                  <a:srgbClr val="FF0066"/>
                </a:solidFill>
              </a:rPr>
              <a:t>		s/.NI./wonderful &amp;/</a:t>
            </a:r>
          </a:p>
          <a:p>
            <a:pPr>
              <a:buFontTx/>
              <a:buNone/>
            </a:pPr>
            <a:r>
              <a:rPr lang="en-US" altLang="en-US" dirty="0"/>
              <a:t>			</a:t>
            </a:r>
            <a:r>
              <a:rPr lang="en-US" altLang="en-US" dirty="0">
                <a:solidFill>
                  <a:srgbClr val="3366FF"/>
                </a:solidFill>
              </a:rPr>
              <a:t>--&gt; </a:t>
            </a:r>
            <a:r>
              <a:rPr lang="en-US" altLang="en-US" dirty="0"/>
              <a:t>"the wonderful UNIX operating system …"</a:t>
            </a:r>
          </a:p>
          <a:p>
            <a:pPr>
              <a:buFontTx/>
              <a:buNone/>
            </a:pPr>
            <a:endParaRPr lang="en-US" altLang="en-US" dirty="0"/>
          </a:p>
          <a:p>
            <a:pPr>
              <a:buFontTx/>
              <a:buNone/>
            </a:pPr>
            <a:endParaRPr lang="en-US" altLang="en-US" dirty="0"/>
          </a:p>
          <a:p>
            <a:pPr>
              <a:buFontTx/>
              <a:buNone/>
            </a:pPr>
            <a:r>
              <a:rPr lang="en-US" altLang="en-US" dirty="0"/>
              <a:t>$ </a:t>
            </a:r>
            <a:r>
              <a:rPr lang="en-US" altLang="en-US" dirty="0">
                <a:solidFill>
                  <a:srgbClr val="FF0066"/>
                </a:solidFill>
              </a:rPr>
              <a:t>cat test1</a:t>
            </a:r>
          </a:p>
          <a:p>
            <a:pPr>
              <a:buFontTx/>
              <a:buNone/>
            </a:pPr>
            <a:r>
              <a:rPr lang="en-US" altLang="en-US" dirty="0" err="1"/>
              <a:t>first:second</a:t>
            </a:r>
            <a:endParaRPr lang="en-US" altLang="en-US" dirty="0"/>
          </a:p>
          <a:p>
            <a:pPr>
              <a:buFontTx/>
              <a:buNone/>
            </a:pPr>
            <a:r>
              <a:rPr lang="en-US" altLang="en-US" dirty="0" err="1"/>
              <a:t>one:two</a:t>
            </a:r>
            <a:endParaRPr lang="en-US" altLang="en-US" dirty="0"/>
          </a:p>
          <a:p>
            <a:pPr>
              <a:buFontTx/>
              <a:buNone/>
            </a:pPr>
            <a:r>
              <a:rPr lang="en-US" altLang="en-US" dirty="0"/>
              <a:t>$ </a:t>
            </a:r>
            <a:r>
              <a:rPr lang="en-US" altLang="en-US" dirty="0" err="1">
                <a:solidFill>
                  <a:srgbClr val="FF0066"/>
                </a:solidFill>
              </a:rPr>
              <a:t>sed</a:t>
            </a:r>
            <a:r>
              <a:rPr lang="en-US" altLang="en-US" dirty="0">
                <a:solidFill>
                  <a:srgbClr val="FF0066"/>
                </a:solidFill>
              </a:rPr>
              <a:t> 's/\(.*\):\(.*\)/\2:\1/' test1</a:t>
            </a:r>
          </a:p>
          <a:p>
            <a:pPr>
              <a:buFontTx/>
              <a:buNone/>
            </a:pPr>
            <a:r>
              <a:rPr lang="en-US" altLang="en-US" dirty="0" err="1"/>
              <a:t>second:first</a:t>
            </a:r>
            <a:endParaRPr lang="en-US" altLang="en-US" dirty="0"/>
          </a:p>
          <a:p>
            <a:pPr>
              <a:buFontTx/>
              <a:buNone/>
            </a:pPr>
            <a:r>
              <a:rPr lang="en-US" altLang="en-US" dirty="0" err="1"/>
              <a:t>two:one</a:t>
            </a:r>
            <a:endParaRPr lang="en-US" altLang="en-US" dirty="0"/>
          </a:p>
          <a:p>
            <a:pPr>
              <a:buFontTx/>
              <a:buNone/>
            </a:pPr>
            <a:endParaRPr lang="en-US" altLang="en-US" dirty="0"/>
          </a:p>
          <a:p>
            <a:pPr>
              <a:buFontTx/>
              <a:buNone/>
            </a:pPr>
            <a:endParaRPr lang="en-US" altLang="en-US" dirty="0"/>
          </a:p>
          <a:p>
            <a:pPr>
              <a:buFontTx/>
              <a:buNone/>
            </a:pPr>
            <a:r>
              <a:rPr lang="en-US" altLang="en-US" dirty="0"/>
              <a:t>"</a:t>
            </a:r>
            <a:r>
              <a:rPr lang="en-US" altLang="en-US" dirty="0" err="1"/>
              <a:t>unix</a:t>
            </a:r>
            <a:r>
              <a:rPr lang="en-US" altLang="en-US" dirty="0"/>
              <a:t> is fun“</a:t>
            </a:r>
          </a:p>
          <a:p>
            <a:pPr>
              <a:buFontTx/>
              <a:buNone/>
            </a:pPr>
            <a:r>
              <a:rPr lang="en-US" altLang="en-US" dirty="0"/>
              <a:t>		</a:t>
            </a:r>
            <a:r>
              <a:rPr lang="en-US" altLang="en-US" dirty="0" err="1">
                <a:solidFill>
                  <a:srgbClr val="FF0066"/>
                </a:solidFill>
              </a:rPr>
              <a:t>sed</a:t>
            </a:r>
            <a:r>
              <a:rPr lang="en-US" altLang="en-US" dirty="0">
                <a:solidFill>
                  <a:srgbClr val="FF0066"/>
                </a:solidFill>
              </a:rPr>
              <a:t> 's/\([[:alpha:]]\)\([^ \n]*\)/\2\1ay/g'</a:t>
            </a:r>
          </a:p>
          <a:p>
            <a:pPr lvl="1">
              <a:buFont typeface="Arial" panose="020B0604020202020204" pitchFamily="34" charset="0"/>
              <a:buNone/>
            </a:pPr>
            <a:r>
              <a:rPr lang="en-US" altLang="en-US" sz="1800" dirty="0"/>
              <a:t>			</a:t>
            </a:r>
            <a:r>
              <a:rPr lang="en-US" altLang="en-US" sz="1800" dirty="0">
                <a:solidFill>
                  <a:srgbClr val="3366FF"/>
                </a:solidFill>
              </a:rPr>
              <a:t>--&gt;</a:t>
            </a:r>
            <a:r>
              <a:rPr lang="en-US" altLang="en-US" sz="1800" dirty="0"/>
              <a:t> "</a:t>
            </a:r>
            <a:r>
              <a:rPr lang="en-US" altLang="en-US" sz="1800" dirty="0" err="1"/>
              <a:t>nixuay</a:t>
            </a:r>
            <a:r>
              <a:rPr lang="en-US" altLang="en-US" sz="1800" dirty="0"/>
              <a:t> </a:t>
            </a:r>
            <a:r>
              <a:rPr lang="en-US" altLang="en-US" sz="1800" dirty="0" err="1"/>
              <a:t>siay</a:t>
            </a:r>
            <a:r>
              <a:rPr lang="en-US" altLang="en-US" sz="1800" dirty="0"/>
              <a:t> </a:t>
            </a:r>
            <a:r>
              <a:rPr lang="en-US" altLang="en-US" sz="1800" dirty="0" err="1"/>
              <a:t>unfay</a:t>
            </a:r>
            <a:r>
              <a:rPr lang="en-US" altLang="en-US" sz="1800" dirty="0"/>
              <a:t>"</a:t>
            </a:r>
          </a:p>
          <a:p>
            <a:endParaRPr lang="en-US" altLang="en-US" dirty="0"/>
          </a:p>
        </p:txBody>
      </p:sp>
    </p:spTree>
    <p:extLst>
      <p:ext uri="{BB962C8B-B14F-4D97-AF65-F5344CB8AC3E}">
        <p14:creationId xmlns:p14="http://schemas.microsoft.com/office/powerpoint/2010/main" val="10773958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ltLang="en-US"/>
              <a:t>Example</a:t>
            </a:r>
          </a:p>
        </p:txBody>
      </p:sp>
      <p:pic>
        <p:nvPicPr>
          <p:cNvPr id="628740" name="Picture 4" descr="C:\CS21\awk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43200"/>
            <a:ext cx="7896225" cy="306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5610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en-US" altLang="en-US"/>
              <a:t>Another Example</a:t>
            </a:r>
          </a:p>
        </p:txBody>
      </p:sp>
      <p:sp>
        <p:nvSpPr>
          <p:cNvPr id="629763" name="Rectangle 3"/>
          <p:cNvSpPr>
            <a:spLocks noGrp="1" noChangeArrowheads="1"/>
          </p:cNvSpPr>
          <p:nvPr>
            <p:ph type="body" idx="1"/>
          </p:nvPr>
        </p:nvSpPr>
        <p:spPr/>
        <p:txBody>
          <a:bodyPr/>
          <a:lstStyle/>
          <a:p>
            <a:r>
              <a:rPr lang="en-US" altLang="en-US"/>
              <a:t>Adding 12 points to everyone’s midterm score</a:t>
            </a:r>
          </a:p>
        </p:txBody>
      </p:sp>
      <p:pic>
        <p:nvPicPr>
          <p:cNvPr id="629764" name="Picture 4" descr="C:\CS21\awk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84772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544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z="2800"/>
              <a:t>A simple example</a:t>
            </a:r>
          </a:p>
        </p:txBody>
      </p:sp>
      <p:sp>
        <p:nvSpPr>
          <p:cNvPr id="17411" name="Rectangle 3"/>
          <p:cNvSpPr>
            <a:spLocks noGrp="1" noChangeArrowheads="1"/>
          </p:cNvSpPr>
          <p:nvPr>
            <p:ph type="body" idx="1"/>
          </p:nvPr>
        </p:nvSpPr>
        <p:spPr/>
        <p:txBody>
          <a:bodyPr/>
          <a:lstStyle/>
          <a:p>
            <a:pPr>
              <a:lnSpc>
                <a:spcPct val="120000"/>
              </a:lnSpc>
            </a:pPr>
            <a:r>
              <a:rPr lang="en-US" altLang="en-US" sz="1600"/>
              <a:t>Problem : Get the userid of user </a:t>
            </a:r>
            <a:r>
              <a:rPr lang="en-US" altLang="en-US" sz="1600">
                <a:solidFill>
                  <a:schemeClr val="bg2"/>
                </a:solidFill>
              </a:rPr>
              <a:t>“arun”</a:t>
            </a:r>
            <a:r>
              <a:rPr lang="en-US" altLang="en-US" sz="1600"/>
              <a:t> from the </a:t>
            </a:r>
            <a:r>
              <a:rPr lang="en-US" altLang="en-US" sz="1600">
                <a:solidFill>
                  <a:schemeClr val="bg2"/>
                </a:solidFill>
              </a:rPr>
              <a:t>/etc/passwd</a:t>
            </a:r>
            <a:r>
              <a:rPr lang="en-US" altLang="en-US" sz="1600"/>
              <a:t> file. </a:t>
            </a:r>
          </a:p>
          <a:p>
            <a:pPr>
              <a:lnSpc>
                <a:spcPct val="120000"/>
              </a:lnSpc>
            </a:pPr>
            <a:r>
              <a:rPr lang="en-US" altLang="en-US" sz="1600">
                <a:solidFill>
                  <a:schemeClr val="bg2"/>
                </a:solidFill>
              </a:rPr>
              <a:t>Suppose /etc/passwd</a:t>
            </a:r>
            <a:r>
              <a:rPr lang="en-US" altLang="en-US" sz="1600"/>
              <a:t> file contains the following entries </a:t>
            </a:r>
          </a:p>
          <a:p>
            <a:pPr>
              <a:lnSpc>
                <a:spcPct val="120000"/>
              </a:lnSpc>
              <a:buFontTx/>
              <a:buNone/>
            </a:pPr>
            <a:r>
              <a:rPr lang="en-US" altLang="en-US" sz="1400" b="1">
                <a:solidFill>
                  <a:schemeClr val="folHlink"/>
                </a:solidFill>
                <a:latin typeface="Courier New" panose="02070309020205020404" pitchFamily="49" charset="0"/>
              </a:rPr>
              <a:t>	arun:x:504:504::/home/arun:/bin/bash</a:t>
            </a:r>
          </a:p>
          <a:p>
            <a:pPr>
              <a:lnSpc>
                <a:spcPct val="120000"/>
              </a:lnSpc>
              <a:buFontTx/>
              <a:buNone/>
            </a:pPr>
            <a:r>
              <a:rPr lang="en-US" altLang="en-US" sz="1400" b="1">
                <a:solidFill>
                  <a:schemeClr val="folHlink"/>
                </a:solidFill>
                <a:latin typeface="Courier New" panose="02070309020205020404" pitchFamily="49" charset="0"/>
              </a:rPr>
              <a:t>	try:x:500:500::/home/try:/bin/bash</a:t>
            </a:r>
          </a:p>
          <a:p>
            <a:pPr>
              <a:lnSpc>
                <a:spcPct val="120000"/>
              </a:lnSpc>
              <a:buFontTx/>
              <a:buNone/>
            </a:pPr>
            <a:r>
              <a:rPr lang="en-US" altLang="en-US" sz="1400" b="1">
                <a:solidFill>
                  <a:schemeClr val="folHlink"/>
                </a:solidFill>
                <a:latin typeface="Courier New" panose="02070309020205020404" pitchFamily="49" charset="0"/>
              </a:rPr>
              <a:t>   optima:x:501:501::/home/optima:/bin/bash</a:t>
            </a:r>
          </a:p>
          <a:p>
            <a:pPr>
              <a:lnSpc>
                <a:spcPct val="120000"/>
              </a:lnSpc>
              <a:buFontTx/>
              <a:buNone/>
            </a:pPr>
            <a:r>
              <a:rPr lang="en-US" altLang="en-US" sz="1400" b="1">
                <a:solidFill>
                  <a:schemeClr val="folHlink"/>
                </a:solidFill>
                <a:latin typeface="Courier New" panose="02070309020205020404" pitchFamily="49" charset="0"/>
              </a:rPr>
              <a:t>   optimal:x:502:502::/home/optimal:/bin/bash</a:t>
            </a:r>
          </a:p>
          <a:p>
            <a:pPr>
              <a:lnSpc>
                <a:spcPct val="120000"/>
              </a:lnSpc>
            </a:pPr>
            <a:r>
              <a:rPr lang="en-US" altLang="en-US" sz="1600"/>
              <a:t>awk will see this file as follows</a:t>
            </a:r>
          </a:p>
          <a:p>
            <a:pPr lvl="1">
              <a:lnSpc>
                <a:spcPct val="120000"/>
              </a:lnSpc>
            </a:pPr>
            <a:r>
              <a:rPr lang="en-US" altLang="en-US" sz="1400"/>
              <a:t>1 line = 1 record (by default) so in total there are 4 records in the file.</a:t>
            </a:r>
          </a:p>
          <a:p>
            <a:pPr lvl="1">
              <a:lnSpc>
                <a:spcPct val="120000"/>
              </a:lnSpc>
            </a:pPr>
            <a:r>
              <a:rPr lang="en-US" altLang="en-US" sz="1400"/>
              <a:t>1 record = 7 fields separated by “:” (Not by default)</a:t>
            </a:r>
          </a:p>
          <a:p>
            <a:pPr lvl="1">
              <a:lnSpc>
                <a:spcPct val="120000"/>
              </a:lnSpc>
              <a:buFontTx/>
              <a:buNone/>
            </a:pPr>
            <a:r>
              <a:rPr lang="en-US" altLang="en-US" sz="1200">
                <a:solidFill>
                  <a:schemeClr val="tx2"/>
                </a:solidFill>
              </a:rPr>
              <a:t>Note : Default field separator is space.</a:t>
            </a:r>
            <a:endParaRPr lang="en-US" altLang="en-US" sz="1000">
              <a:solidFill>
                <a:schemeClr val="tx2"/>
              </a:solidFill>
            </a:endParaRPr>
          </a:p>
          <a:p>
            <a:pPr>
              <a:buFontTx/>
              <a:buNone/>
            </a:pPr>
            <a:endParaRPr lang="en-US" altLang="en-US" sz="1400" b="1">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32606949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z="2800"/>
              <a:t>Advanced awk features</a:t>
            </a:r>
            <a:r>
              <a:rPr lang="en-US" altLang="en-US"/>
              <a:t> </a:t>
            </a:r>
            <a:r>
              <a:rPr lang="en-US" altLang="en-US" sz="2800"/>
              <a:t>(cont..)</a:t>
            </a:r>
          </a:p>
        </p:txBody>
      </p:sp>
      <p:sp>
        <p:nvSpPr>
          <p:cNvPr id="31747" name="Rectangle 3"/>
          <p:cNvSpPr>
            <a:spLocks noGrp="1" noChangeArrowheads="1"/>
          </p:cNvSpPr>
          <p:nvPr>
            <p:ph type="body" idx="1"/>
          </p:nvPr>
        </p:nvSpPr>
        <p:spPr/>
        <p:txBody>
          <a:bodyPr/>
          <a:lstStyle/>
          <a:p>
            <a:pPr>
              <a:lnSpc>
                <a:spcPct val="120000"/>
              </a:lnSpc>
            </a:pPr>
            <a:r>
              <a:rPr lang="en-US" altLang="en-US" sz="1400" dirty="0"/>
              <a:t>Common Arithmetic operators in </a:t>
            </a:r>
            <a:r>
              <a:rPr lang="en-US" altLang="en-US" sz="1400" dirty="0" err="1"/>
              <a:t>awk</a:t>
            </a:r>
            <a:r>
              <a:rPr lang="en-US" altLang="en-US" sz="1400" dirty="0"/>
              <a:t> are : </a:t>
            </a:r>
            <a:r>
              <a:rPr lang="en-US" altLang="en-US" sz="1200" b="1" dirty="0">
                <a:solidFill>
                  <a:schemeClr val="folHlink"/>
                </a:solidFill>
                <a:latin typeface="Courier New" panose="02070309020205020404" pitchFamily="49" charset="0"/>
              </a:rPr>
              <a:t>“+", “-", “/", “*“;</a:t>
            </a:r>
          </a:p>
          <a:p>
            <a:pPr>
              <a:lnSpc>
                <a:spcPct val="120000"/>
              </a:lnSpc>
            </a:pPr>
            <a:r>
              <a:rPr lang="en-US" altLang="en-US" sz="1400" dirty="0">
                <a:solidFill>
                  <a:schemeClr val="folHlink"/>
                </a:solidFill>
              </a:rPr>
              <a:t>“^”</a:t>
            </a:r>
            <a:r>
              <a:rPr lang="en-US" altLang="en-US" sz="1400" dirty="0"/>
              <a:t> is the exponentiation operator.</a:t>
            </a:r>
          </a:p>
          <a:p>
            <a:pPr>
              <a:lnSpc>
                <a:spcPct val="120000"/>
              </a:lnSpc>
            </a:pPr>
            <a:r>
              <a:rPr lang="en-US" altLang="en-US" sz="1400" dirty="0">
                <a:solidFill>
                  <a:schemeClr val="folHlink"/>
                </a:solidFill>
              </a:rPr>
              <a:t>“%”</a:t>
            </a:r>
            <a:r>
              <a:rPr lang="en-US" altLang="en-US" sz="1400" dirty="0"/>
              <a:t> is the modulo operator</a:t>
            </a:r>
          </a:p>
          <a:p>
            <a:pPr>
              <a:lnSpc>
                <a:spcPct val="120000"/>
              </a:lnSpc>
            </a:pPr>
            <a:r>
              <a:rPr lang="en-US" altLang="en-US" sz="1400" dirty="0"/>
              <a:t>All the C operators like </a:t>
            </a:r>
            <a:r>
              <a:rPr lang="en-US" altLang="en-US" sz="1600" b="1" dirty="0">
                <a:solidFill>
                  <a:schemeClr val="folHlink"/>
                </a:solidFill>
                <a:latin typeface="Courier New" panose="02070309020205020404" pitchFamily="49" charset="0"/>
              </a:rPr>
              <a:t>“++”, “--”, “+=“, “-=”, “/=“</a:t>
            </a:r>
            <a:r>
              <a:rPr lang="en-US" altLang="en-US" sz="1400" dirty="0"/>
              <a:t> etc. are also valid.</a:t>
            </a:r>
          </a:p>
          <a:p>
            <a:pPr>
              <a:lnSpc>
                <a:spcPct val="120000"/>
              </a:lnSpc>
            </a:pPr>
            <a:r>
              <a:rPr lang="en-US" altLang="en-US" sz="1400" dirty="0"/>
              <a:t>The </a:t>
            </a:r>
            <a:r>
              <a:rPr lang="en-US" altLang="en-US" sz="1400" dirty="0" err="1"/>
              <a:t>awk</a:t>
            </a:r>
            <a:r>
              <a:rPr lang="en-US" altLang="en-US" sz="1400" dirty="0"/>
              <a:t> language has </a:t>
            </a:r>
            <a:r>
              <a:rPr lang="en-US" altLang="en-US" sz="1400" u="sng" dirty="0">
                <a:solidFill>
                  <a:schemeClr val="folHlink"/>
                </a:solidFill>
              </a:rPr>
              <a:t>one-dimensional arrays</a:t>
            </a:r>
            <a:r>
              <a:rPr lang="en-US" altLang="en-US" sz="1400" dirty="0"/>
              <a:t> for storing groups of related strings or numbers. </a:t>
            </a:r>
          </a:p>
          <a:p>
            <a:pPr>
              <a:lnSpc>
                <a:spcPct val="120000"/>
              </a:lnSpc>
            </a:pPr>
            <a:r>
              <a:rPr lang="en-US" altLang="en-US" sz="1400" dirty="0"/>
              <a:t>Arrays in </a:t>
            </a:r>
            <a:r>
              <a:rPr lang="en-US" altLang="en-US" sz="1400" dirty="0" err="1"/>
              <a:t>awk</a:t>
            </a:r>
            <a:r>
              <a:rPr lang="en-US" altLang="en-US" sz="1400" dirty="0"/>
              <a:t> are </a:t>
            </a:r>
            <a:r>
              <a:rPr lang="en-US" altLang="en-US" sz="1400" u="sng" dirty="0">
                <a:solidFill>
                  <a:schemeClr val="folHlink"/>
                </a:solidFill>
              </a:rPr>
              <a:t>associative</a:t>
            </a:r>
            <a:r>
              <a:rPr lang="en-US" altLang="en-US" sz="1400" dirty="0"/>
              <a:t>. This means that each array is a collection of pairs: an index, and its corresponding array element value.</a:t>
            </a:r>
          </a:p>
          <a:p>
            <a:pPr>
              <a:lnSpc>
                <a:spcPct val="120000"/>
              </a:lnSpc>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eg</a:t>
            </a:r>
            <a:r>
              <a:rPr lang="en-US" altLang="en-US" sz="1400" b="1" dirty="0">
                <a:solidFill>
                  <a:schemeClr val="folHlink"/>
                </a:solidFill>
                <a:latin typeface="Courier New" panose="02070309020205020404" pitchFamily="49" charset="0"/>
              </a:rPr>
              <a:t>) : Element 1 value 2</a:t>
            </a:r>
          </a:p>
          <a:p>
            <a:pPr>
              <a:lnSpc>
                <a:spcPct val="120000"/>
              </a:lnSpc>
              <a:buFontTx/>
              <a:buNone/>
            </a:pPr>
            <a:r>
              <a:rPr lang="en-US" altLang="en-US" sz="1400" b="1" dirty="0">
                <a:solidFill>
                  <a:schemeClr val="folHlink"/>
                </a:solidFill>
                <a:latin typeface="Courier New" panose="02070309020205020404" pitchFamily="49" charset="0"/>
              </a:rPr>
              <a:t>             Element 2 value “foo”</a:t>
            </a:r>
          </a:p>
          <a:p>
            <a:pPr>
              <a:lnSpc>
                <a:spcPct val="120000"/>
              </a:lnSpc>
              <a:buFontTx/>
              <a:buNone/>
            </a:pPr>
            <a:r>
              <a:rPr lang="en-US" altLang="en-US" sz="1400" b="1" dirty="0">
                <a:solidFill>
                  <a:schemeClr val="folHlink"/>
                </a:solidFill>
                <a:latin typeface="Courier New" panose="02070309020205020404" pitchFamily="49" charset="0"/>
              </a:rPr>
              <a:t>             Element “cat” value “chicken”</a:t>
            </a:r>
          </a:p>
          <a:p>
            <a:pPr>
              <a:lnSpc>
                <a:spcPct val="120000"/>
              </a:lnSpc>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4833388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endParaRPr lang="en-US" altLang="en-US"/>
          </a:p>
        </p:txBody>
      </p:sp>
      <p:sp>
        <p:nvSpPr>
          <p:cNvPr id="34819" name="Rectangle 3"/>
          <p:cNvSpPr>
            <a:spLocks noGrp="1" noChangeArrowheads="1"/>
          </p:cNvSpPr>
          <p:nvPr>
            <p:ph type="body" idx="1"/>
          </p:nvPr>
        </p:nvSpPr>
        <p:spPr/>
        <p:txBody>
          <a:bodyPr/>
          <a:lstStyle/>
          <a:p>
            <a:r>
              <a:rPr lang="en-US" altLang="en-US" sz="1600" b="1">
                <a:solidFill>
                  <a:schemeClr val="folHlink"/>
                </a:solidFill>
                <a:latin typeface="Courier New" panose="02070309020205020404" pitchFamily="49" charset="0"/>
              </a:rPr>
              <a:t>awk '{ if (NF &gt; max) max = NF }</a:t>
            </a:r>
          </a:p>
          <a:p>
            <a:r>
              <a:rPr lang="en-US" altLang="en-US"/>
              <a:t> </a:t>
            </a:r>
          </a:p>
        </p:txBody>
      </p:sp>
    </p:spTree>
    <p:extLst>
      <p:ext uri="{BB962C8B-B14F-4D97-AF65-F5344CB8AC3E}">
        <p14:creationId xmlns:p14="http://schemas.microsoft.com/office/powerpoint/2010/main" val="16562226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Rectangle 1026"/>
          <p:cNvSpPr>
            <a:spLocks noGrp="1" noChangeArrowheads="1"/>
          </p:cNvSpPr>
          <p:nvPr>
            <p:ph type="title"/>
          </p:nvPr>
        </p:nvSpPr>
        <p:spPr/>
        <p:txBody>
          <a:bodyPr/>
          <a:lstStyle/>
          <a:p>
            <a:pPr fontAlgn="auto">
              <a:spcAft>
                <a:spcPts val="0"/>
              </a:spcAft>
              <a:defRPr/>
            </a:pPr>
            <a:r>
              <a:rPr lang="en-US" dirty="0"/>
              <a:t>Example: explicit match</a:t>
            </a:r>
          </a:p>
        </p:txBody>
      </p:sp>
      <p:sp>
        <p:nvSpPr>
          <p:cNvPr id="37890" name="Rectangle 1027"/>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pl-PL" altLang="en-US" sz="1600" b="1" dirty="0">
                <a:latin typeface="Courier New" panose="02070309020205020404" pitchFamily="49" charset="0"/>
                <a:cs typeface="Courier New" panose="02070309020205020404" pitchFamily="49" charset="0"/>
              </a:rPr>
              <a:t>$</a:t>
            </a:r>
            <a:r>
              <a:rPr lang="en-US" altLang="en-US" sz="1600" b="1" dirty="0">
                <a:latin typeface="Courier New" panose="02070309020205020404" pitchFamily="49" charset="0"/>
                <a:cs typeface="Courier New" panose="02070309020205020404" pitchFamily="49" charset="0"/>
              </a:rPr>
              <a:t> cat </a:t>
            </a:r>
            <a:r>
              <a:rPr lang="en-US" altLang="en-US" sz="1600" b="1" dirty="0" err="1">
                <a:latin typeface="Courier New" panose="02070309020205020404" pitchFamily="49" charset="0"/>
                <a:cs typeface="Courier New" panose="02070309020205020404" pitchFamily="49" charset="0"/>
              </a:rPr>
              <a:t>datafile</a:t>
            </a: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northwest NW    Charles Main        3.0    .98    3   34</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western   WE    Sharon Gray         5.3    .97    5   23</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southwest SW    Lewis </a:t>
            </a:r>
            <a:r>
              <a:rPr lang="en-US" altLang="en-US" sz="1600" b="1" dirty="0" err="1">
                <a:latin typeface="Courier New" panose="02070309020205020404" pitchFamily="49" charset="0"/>
                <a:cs typeface="Courier New" panose="02070309020205020404" pitchFamily="49" charset="0"/>
              </a:rPr>
              <a:t>Dalsass</a:t>
            </a:r>
            <a:r>
              <a:rPr lang="en-US" altLang="en-US" sz="1600" b="1" dirty="0">
                <a:latin typeface="Courier New" panose="02070309020205020404" pitchFamily="49" charset="0"/>
                <a:cs typeface="Courier New" panose="02070309020205020404" pitchFamily="49" charset="0"/>
              </a:rPr>
              <a:t>       2.7    .8     2   18</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southern  SO    </a:t>
            </a:r>
            <a:r>
              <a:rPr lang="en-US" altLang="en-US" sz="1600" b="1" dirty="0" err="1">
                <a:latin typeface="Courier New" panose="02070309020205020404" pitchFamily="49" charset="0"/>
                <a:cs typeface="Courier New" panose="02070309020205020404" pitchFamily="49" charset="0"/>
              </a:rPr>
              <a:t>Suan</a:t>
            </a:r>
            <a:r>
              <a:rPr lang="en-US" altLang="en-US" sz="1600" b="1" dirty="0">
                <a:latin typeface="Courier New" panose="02070309020205020404" pitchFamily="49" charset="0"/>
                <a:cs typeface="Courier New" panose="02070309020205020404" pitchFamily="49" charset="0"/>
              </a:rPr>
              <a:t> Chin           5.1    .95    4   15</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southeast SE    Patricia </a:t>
            </a:r>
            <a:r>
              <a:rPr lang="en-US" altLang="en-US" sz="1600" b="1" dirty="0" err="1">
                <a:latin typeface="Courier New" panose="02070309020205020404" pitchFamily="49" charset="0"/>
                <a:cs typeface="Courier New" panose="02070309020205020404" pitchFamily="49" charset="0"/>
              </a:rPr>
              <a:t>Hemenway</a:t>
            </a:r>
            <a:r>
              <a:rPr lang="en-US" altLang="en-US" sz="1600" b="1" dirty="0">
                <a:latin typeface="Courier New" panose="02070309020205020404" pitchFamily="49" charset="0"/>
                <a:cs typeface="Courier New" panose="02070309020205020404" pitchFamily="49" charset="0"/>
              </a:rPr>
              <a:t>   4.0    .7     4   17</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eastern   EA    TB Savage           4.4    .84    5   20</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northeast NE    AM Main             5.1    .94    3   13</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north     NO    Margot Weber        4.5    .89    5    9</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central   CT    Ann Stephens        5.7    .94    5   13</a:t>
            </a:r>
          </a:p>
          <a:p>
            <a:pPr>
              <a:buFont typeface="Wingdings" panose="05000000000000000000" pitchFamily="2" charset="2"/>
              <a:buNone/>
            </a:pP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1600" b="1" dirty="0">
                <a:latin typeface="Courier New" panose="02070309020205020404" pitchFamily="49" charset="0"/>
                <a:cs typeface="Courier New" panose="02070309020205020404" pitchFamily="49" charset="0"/>
              </a:rPr>
              <a:t>$</a:t>
            </a: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awk</a:t>
            </a:r>
            <a:r>
              <a:rPr lang="en-US" altLang="en-US" sz="1600" b="1" dirty="0">
                <a:latin typeface="Courier New" panose="02070309020205020404" pitchFamily="49" charset="0"/>
                <a:cs typeface="Courier New" panose="02070309020205020404" pitchFamily="49" charset="0"/>
              </a:rPr>
              <a:t> '$5 ~ /\.[7-9]+/' </a:t>
            </a:r>
            <a:r>
              <a:rPr lang="en-US" altLang="en-US" sz="1600" b="1" dirty="0" err="1">
                <a:latin typeface="Courier New" panose="02070309020205020404" pitchFamily="49" charset="0"/>
                <a:cs typeface="Courier New" panose="02070309020205020404" pitchFamily="49" charset="0"/>
              </a:rPr>
              <a:t>datafile</a:t>
            </a:r>
            <a:endParaRPr lang="en-US" altLang="en-US" sz="16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southwest SW    Lewis </a:t>
            </a:r>
            <a:r>
              <a:rPr lang="en-US" altLang="en-US" sz="1600" b="1" dirty="0" err="1">
                <a:latin typeface="Courier New" panose="02070309020205020404" pitchFamily="49" charset="0"/>
                <a:cs typeface="Courier New" panose="02070309020205020404" pitchFamily="49" charset="0"/>
              </a:rPr>
              <a:t>Dalsass</a:t>
            </a:r>
            <a:r>
              <a:rPr lang="en-US" altLang="en-US" sz="1600" b="1" dirty="0">
                <a:latin typeface="Courier New" panose="02070309020205020404" pitchFamily="49" charset="0"/>
                <a:cs typeface="Courier New" panose="02070309020205020404" pitchFamily="49" charset="0"/>
              </a:rPr>
              <a:t>       2.7    .8     2   18</a:t>
            </a:r>
          </a:p>
          <a:p>
            <a:pPr>
              <a:buFont typeface="Wingdings" panose="05000000000000000000" pitchFamily="2" charset="2"/>
              <a:buNone/>
            </a:pPr>
            <a:r>
              <a:rPr lang="en-US" altLang="en-US" sz="1600" b="1" dirty="0">
                <a:latin typeface="Courier New" panose="02070309020205020404" pitchFamily="49" charset="0"/>
                <a:cs typeface="Courier New" panose="02070309020205020404" pitchFamily="49" charset="0"/>
              </a:rPr>
              <a:t>central   CT    Ann Stephens        5.7    .94    5   13</a:t>
            </a:r>
          </a:p>
        </p:txBody>
      </p:sp>
      <p:sp>
        <p:nvSpPr>
          <p:cNvPr id="378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2B708F7-201B-450C-BC3B-45D2A7741919}" type="slidenum">
              <a:rPr lang="en-US" altLang="en-US" sz="1400">
                <a:solidFill>
                  <a:srgbClr val="FFFFFF"/>
                </a:solidFill>
              </a:rPr>
              <a:pPr/>
              <a:t>216</a:t>
            </a:fld>
            <a:endParaRPr lang="en-US" altLang="en-US" sz="1400">
              <a:solidFill>
                <a:srgbClr val="FFFFFF"/>
              </a:solidFill>
            </a:endParaRPr>
          </a:p>
        </p:txBody>
      </p:sp>
    </p:spTree>
    <p:extLst>
      <p:ext uri="{BB962C8B-B14F-4D97-AF65-F5344CB8AC3E}">
        <p14:creationId xmlns:p14="http://schemas.microsoft.com/office/powerpoint/2010/main" val="29046405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5" name="Rectangle 1026"/>
          <p:cNvSpPr>
            <a:spLocks noGrp="1" noChangeArrowheads="1"/>
          </p:cNvSpPr>
          <p:nvPr>
            <p:ph type="title"/>
          </p:nvPr>
        </p:nvSpPr>
        <p:spPr/>
        <p:txBody>
          <a:bodyPr/>
          <a:lstStyle/>
          <a:p>
            <a:pPr fontAlgn="auto">
              <a:spcAft>
                <a:spcPts val="0"/>
              </a:spcAft>
              <a:defRPr/>
            </a:pPr>
            <a:r>
              <a:rPr lang="en-US" dirty="0"/>
              <a:t>Examples: matching with REs</a:t>
            </a:r>
          </a:p>
        </p:txBody>
      </p:sp>
      <p:sp>
        <p:nvSpPr>
          <p:cNvPr id="28676" name="Rectangle 1027"/>
          <p:cNvSpPr>
            <a:spLocks noGrp="1" noChangeArrowheads="1"/>
          </p:cNvSpPr>
          <p:nvPr>
            <p:ph sz="quarter" idx="1"/>
          </p:nvPr>
        </p:nvSpPr>
        <p:spPr>
          <a:xfrm>
            <a:off x="457200" y="1600200"/>
            <a:ext cx="7467600" cy="4873625"/>
          </a:xfrm>
        </p:spPr>
        <p:txBody>
          <a:bodyPr>
            <a:normAutofit fontScale="92500" lnSpcReduction="20000"/>
          </a:bodyPr>
          <a:lstStyle/>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'$2 !~ /E/{print $1, $2}' </a:t>
            </a:r>
            <a:r>
              <a:rPr lang="en-US" b="1" dirty="0" err="1">
                <a:latin typeface="Courier New" pitchFamily="49" charset="0"/>
                <a:cs typeface="Courier New" pitchFamily="49" charset="0"/>
              </a:rPr>
              <a:t>datafile</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northwest NW</a:t>
            </a:r>
          </a:p>
          <a:p>
            <a:pPr marL="274320" indent="-274320" fontAlgn="auto">
              <a:spcAft>
                <a:spcPts val="0"/>
              </a:spcAft>
              <a:buFont typeface="Wingdings"/>
              <a:buNone/>
              <a:defRPr/>
            </a:pPr>
            <a:r>
              <a:rPr lang="en-US" b="1" dirty="0">
                <a:latin typeface="Courier New" pitchFamily="49" charset="0"/>
                <a:cs typeface="Courier New" pitchFamily="49" charset="0"/>
              </a:rPr>
              <a:t>southwest SW</a:t>
            </a:r>
          </a:p>
          <a:p>
            <a:pPr marL="274320" indent="-274320" fontAlgn="auto">
              <a:spcAft>
                <a:spcPts val="0"/>
              </a:spcAft>
              <a:buFont typeface="Wingdings"/>
              <a:buNone/>
              <a:defRPr/>
            </a:pPr>
            <a:r>
              <a:rPr lang="en-US" b="1" dirty="0">
                <a:latin typeface="Courier New" pitchFamily="49" charset="0"/>
                <a:cs typeface="Courier New" pitchFamily="49" charset="0"/>
              </a:rPr>
              <a:t>southern SO</a:t>
            </a:r>
          </a:p>
          <a:p>
            <a:pPr marL="274320" indent="-274320" fontAlgn="auto">
              <a:spcAft>
                <a:spcPts val="0"/>
              </a:spcAft>
              <a:buFont typeface="Wingdings"/>
              <a:buNone/>
              <a:defRPr/>
            </a:pPr>
            <a:r>
              <a:rPr lang="en-US" b="1" dirty="0">
                <a:latin typeface="Courier New" pitchFamily="49" charset="0"/>
                <a:cs typeface="Courier New" pitchFamily="49" charset="0"/>
              </a:rPr>
              <a:t>north NO</a:t>
            </a:r>
          </a:p>
          <a:p>
            <a:pPr marL="274320" indent="-274320" fontAlgn="auto">
              <a:spcAft>
                <a:spcPts val="0"/>
              </a:spcAft>
              <a:buFont typeface="Wingdings"/>
              <a:buNone/>
              <a:defRPr/>
            </a:pPr>
            <a:r>
              <a:rPr lang="en-US" b="1" dirty="0">
                <a:latin typeface="Courier New" pitchFamily="49" charset="0"/>
                <a:cs typeface="Courier New" pitchFamily="49" charset="0"/>
              </a:rPr>
              <a:t>central CT</a:t>
            </a:r>
          </a:p>
          <a:p>
            <a:pPr marL="274320" indent="-274320" fontAlgn="auto">
              <a:spcAft>
                <a:spcPts val="0"/>
              </a:spcAft>
              <a:buFont typeface="Wingdings"/>
              <a:buNone/>
              <a:defRPr/>
            </a:pP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'/^[ns]/{print $1}' </a:t>
            </a:r>
            <a:r>
              <a:rPr lang="en-US" b="1" dirty="0" err="1">
                <a:latin typeface="Courier New" pitchFamily="49" charset="0"/>
                <a:cs typeface="Courier New" pitchFamily="49" charset="0"/>
              </a:rPr>
              <a:t>datafile</a:t>
            </a:r>
            <a:endParaRPr lang="en-US" b="1" dirty="0">
              <a:latin typeface="Courier New" pitchFamily="49" charset="0"/>
              <a:cs typeface="Courier New" pitchFamily="49" charset="0"/>
            </a:endParaRPr>
          </a:p>
          <a:p>
            <a:pPr marL="274320" indent="-274320" fontAlgn="auto">
              <a:spcAft>
                <a:spcPts val="0"/>
              </a:spcAft>
              <a:buFont typeface="Wingdings"/>
              <a:buNone/>
              <a:defRPr/>
            </a:pPr>
            <a:r>
              <a:rPr lang="en-US" b="1" dirty="0">
                <a:latin typeface="Courier New" pitchFamily="49" charset="0"/>
                <a:cs typeface="Courier New" pitchFamily="49" charset="0"/>
              </a:rPr>
              <a:t>northwest</a:t>
            </a:r>
          </a:p>
          <a:p>
            <a:pPr marL="274320" indent="-274320" fontAlgn="auto">
              <a:spcAft>
                <a:spcPts val="0"/>
              </a:spcAft>
              <a:buFont typeface="Wingdings"/>
              <a:buNone/>
              <a:defRPr/>
            </a:pPr>
            <a:r>
              <a:rPr lang="en-US" b="1" dirty="0">
                <a:latin typeface="Courier New" pitchFamily="49" charset="0"/>
                <a:cs typeface="Courier New" pitchFamily="49" charset="0"/>
              </a:rPr>
              <a:t>southwest</a:t>
            </a:r>
          </a:p>
          <a:p>
            <a:pPr marL="274320" indent="-274320" fontAlgn="auto">
              <a:spcAft>
                <a:spcPts val="0"/>
              </a:spcAft>
              <a:buFont typeface="Wingdings"/>
              <a:buNone/>
              <a:defRPr/>
            </a:pPr>
            <a:r>
              <a:rPr lang="en-US" b="1" dirty="0">
                <a:latin typeface="Courier New" pitchFamily="49" charset="0"/>
                <a:cs typeface="Courier New" pitchFamily="49" charset="0"/>
              </a:rPr>
              <a:t>southern</a:t>
            </a:r>
          </a:p>
          <a:p>
            <a:pPr marL="274320" indent="-274320" fontAlgn="auto">
              <a:spcAft>
                <a:spcPts val="0"/>
              </a:spcAft>
              <a:buFont typeface="Wingdings"/>
              <a:buNone/>
              <a:defRPr/>
            </a:pPr>
            <a:r>
              <a:rPr lang="en-US" b="1" dirty="0">
                <a:latin typeface="Courier New" pitchFamily="49" charset="0"/>
                <a:cs typeface="Courier New" pitchFamily="49" charset="0"/>
              </a:rPr>
              <a:t>southeast</a:t>
            </a:r>
          </a:p>
          <a:p>
            <a:pPr marL="274320" indent="-274320" fontAlgn="auto">
              <a:spcAft>
                <a:spcPts val="0"/>
              </a:spcAft>
              <a:buFont typeface="Wingdings"/>
              <a:buNone/>
              <a:defRPr/>
            </a:pPr>
            <a:r>
              <a:rPr lang="en-US" b="1" dirty="0">
                <a:latin typeface="Courier New" pitchFamily="49" charset="0"/>
                <a:cs typeface="Courier New" pitchFamily="49" charset="0"/>
              </a:rPr>
              <a:t>northeast</a:t>
            </a:r>
          </a:p>
          <a:p>
            <a:pPr marL="274320" indent="-274320" fontAlgn="auto">
              <a:spcAft>
                <a:spcPts val="0"/>
              </a:spcAft>
              <a:buFont typeface="Wingdings"/>
              <a:buNone/>
              <a:defRPr/>
            </a:pPr>
            <a:r>
              <a:rPr lang="en-US" b="1" dirty="0">
                <a:latin typeface="Courier New" pitchFamily="49" charset="0"/>
                <a:cs typeface="Courier New" pitchFamily="49" charset="0"/>
              </a:rPr>
              <a:t>north</a:t>
            </a:r>
          </a:p>
        </p:txBody>
      </p:sp>
      <p:sp>
        <p:nvSpPr>
          <p:cNvPr id="399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7D8BF3B1-0DBD-4E31-9921-6DC34DC0840A}" type="slidenum">
              <a:rPr lang="en-US" altLang="en-US" sz="1400">
                <a:solidFill>
                  <a:srgbClr val="FFFFFF"/>
                </a:solidFill>
              </a:rPr>
              <a:pPr/>
              <a:t>217</a:t>
            </a:fld>
            <a:endParaRPr lang="en-US" altLang="en-US" sz="1400">
              <a:solidFill>
                <a:srgbClr val="FFFFFF"/>
              </a:solidFill>
            </a:endParaRPr>
          </a:p>
        </p:txBody>
      </p:sp>
    </p:spTree>
    <p:extLst>
      <p:ext uri="{BB962C8B-B14F-4D97-AF65-F5344CB8AC3E}">
        <p14:creationId xmlns:p14="http://schemas.microsoft.com/office/powerpoint/2010/main" val="3394619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p:txBody>
          <a:bodyPr/>
          <a:lstStyle/>
          <a:p>
            <a:pPr fontAlgn="auto">
              <a:spcAft>
                <a:spcPts val="0"/>
              </a:spcAft>
              <a:defRPr/>
            </a:pPr>
            <a:r>
              <a:rPr lang="en-US" dirty="0"/>
              <a:t>print Example</a:t>
            </a:r>
          </a:p>
        </p:txBody>
      </p:sp>
      <p:sp>
        <p:nvSpPr>
          <p:cNvPr id="114691" name="Rectangle 3"/>
          <p:cNvSpPr>
            <a:spLocks noGrp="1" noChangeArrowheads="1"/>
          </p:cNvSpPr>
          <p:nvPr>
            <p:ph sz="quarter" idx="4294967295"/>
          </p:nvPr>
        </p:nvSpPr>
        <p:spPr/>
        <p:txBody>
          <a:bodyPr/>
          <a:lstStyle/>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date</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Wed Nov 19 14:40:07 CST 2008</a:t>
            </a:r>
          </a:p>
          <a:p>
            <a:pPr>
              <a:buFont typeface="Wingdings" panose="05000000000000000000" pitchFamily="2" charset="2"/>
              <a:buNone/>
            </a:pPr>
            <a:endParaRPr lang="en-US" altLang="en-US" sz="2200" b="1">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date | </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	awk '{print "Month: " $2 "\nYear: ", $6}'</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Month: Nov</a:t>
            </a:r>
          </a:p>
          <a:p>
            <a:pPr>
              <a:buFont typeface="Wingdings" panose="05000000000000000000" pitchFamily="2" charset="2"/>
              <a:buNone/>
            </a:pPr>
            <a:r>
              <a:rPr lang="en-US" altLang="en-US" sz="2200" b="1">
                <a:latin typeface="Courier New" panose="02070309020205020404" pitchFamily="49" charset="0"/>
                <a:cs typeface="Courier New" panose="02070309020205020404" pitchFamily="49" charset="0"/>
              </a:rPr>
              <a:t>Year:  2008</a:t>
            </a:r>
          </a:p>
        </p:txBody>
      </p:sp>
      <p:sp>
        <p:nvSpPr>
          <p:cNvPr id="114693" name="Footer Placeholder 6"/>
          <p:cNvSpPr txBox="1">
            <a:spLocks noGrp="1"/>
          </p:cNvSpPr>
          <p:nvPr/>
        </p:nvSpPr>
        <p:spPr bwMode="auto">
          <a:xfrm rot="5400000">
            <a:off x="6989763" y="3736975"/>
            <a:ext cx="320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9412001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fontAlgn="auto">
              <a:spcAft>
                <a:spcPts val="0"/>
              </a:spcAft>
              <a:defRPr/>
            </a:pPr>
            <a:r>
              <a:rPr lang="en-US" dirty="0" err="1"/>
              <a:t>awk</a:t>
            </a:r>
            <a:r>
              <a:rPr lang="en-US" dirty="0"/>
              <a:t> Example: list of products</a:t>
            </a:r>
          </a:p>
        </p:txBody>
      </p:sp>
      <p:sp>
        <p:nvSpPr>
          <p:cNvPr id="56323" name="Content Placeholder 2"/>
          <p:cNvSpPr>
            <a:spLocks noGrp="1"/>
          </p:cNvSpPr>
          <p:nvPr>
            <p:ph sz="quarter" idx="1"/>
          </p:nvPr>
        </p:nvSpPr>
        <p:spPr>
          <a:xfrm>
            <a:off x="457200" y="1600200"/>
            <a:ext cx="7467600" cy="4873625"/>
          </a:xfrm>
        </p:spPr>
        <p:txBody>
          <a:bodyPr>
            <a:normAutofit fontScale="92500" lnSpcReduction="10000"/>
          </a:bodyPr>
          <a:lstStyle/>
          <a:p>
            <a:pPr marL="274320" indent="-274320" fontAlgn="auto">
              <a:spcAft>
                <a:spcPts val="0"/>
              </a:spcAft>
              <a:buFont typeface="Wingdings"/>
              <a:buNone/>
              <a:defRPr/>
            </a:pPr>
            <a:r>
              <a:rPr lang="en-US" b="1" dirty="0">
                <a:latin typeface="Courier New" pitchFamily="49" charset="0"/>
                <a:cs typeface="Courier New" pitchFamily="49" charset="0"/>
              </a:rPr>
              <a:t>103:sway bar:49.99 </a:t>
            </a:r>
          </a:p>
          <a:p>
            <a:pPr marL="274320" indent="-274320" fontAlgn="auto">
              <a:spcAft>
                <a:spcPts val="0"/>
              </a:spcAft>
              <a:buFont typeface="Wingdings"/>
              <a:buNone/>
              <a:defRPr/>
            </a:pPr>
            <a:r>
              <a:rPr lang="en-US" b="1" dirty="0">
                <a:latin typeface="Courier New" pitchFamily="49" charset="0"/>
                <a:cs typeface="Courier New" pitchFamily="49" charset="0"/>
              </a:rPr>
              <a:t>101:propeller:104.99 </a:t>
            </a:r>
          </a:p>
          <a:p>
            <a:pPr marL="274320" indent="-274320" fontAlgn="auto">
              <a:spcAft>
                <a:spcPts val="0"/>
              </a:spcAft>
              <a:buFont typeface="Wingdings"/>
              <a:buNone/>
              <a:defRPr/>
            </a:pPr>
            <a:r>
              <a:rPr lang="en-US" b="1" dirty="0">
                <a:latin typeface="Courier New" pitchFamily="49" charset="0"/>
                <a:cs typeface="Courier New" pitchFamily="49" charset="0"/>
              </a:rPr>
              <a:t>104:fishing line:0.99 </a:t>
            </a:r>
          </a:p>
          <a:p>
            <a:pPr marL="274320" indent="-274320" fontAlgn="auto">
              <a:spcAft>
                <a:spcPts val="0"/>
              </a:spcAft>
              <a:buFont typeface="Wingdings"/>
              <a:buNone/>
              <a:defRPr/>
            </a:pPr>
            <a:r>
              <a:rPr lang="en-US" b="1" dirty="0">
                <a:latin typeface="Courier New" pitchFamily="49" charset="0"/>
                <a:cs typeface="Courier New" pitchFamily="49" charset="0"/>
              </a:rPr>
              <a:t>113:premium fish bait:1.00 </a:t>
            </a:r>
          </a:p>
          <a:p>
            <a:pPr marL="274320" indent="-274320" fontAlgn="auto">
              <a:spcAft>
                <a:spcPts val="0"/>
              </a:spcAft>
              <a:buFont typeface="Wingdings"/>
              <a:buNone/>
              <a:defRPr/>
            </a:pPr>
            <a:r>
              <a:rPr lang="en-US" b="1" dirty="0">
                <a:latin typeface="Courier New" pitchFamily="49" charset="0"/>
                <a:cs typeface="Courier New" pitchFamily="49" charset="0"/>
              </a:rPr>
              <a:t>106:cup holder:2.49 </a:t>
            </a:r>
          </a:p>
          <a:p>
            <a:pPr marL="274320" indent="-274320" fontAlgn="auto">
              <a:spcAft>
                <a:spcPts val="0"/>
              </a:spcAft>
              <a:buFont typeface="Wingdings"/>
              <a:buNone/>
              <a:defRPr/>
            </a:pPr>
            <a:r>
              <a:rPr lang="en-US" b="1" dirty="0">
                <a:latin typeface="Courier New" pitchFamily="49" charset="0"/>
                <a:cs typeface="Courier New" pitchFamily="49" charset="0"/>
              </a:rPr>
              <a:t>107:cooler:14.89 </a:t>
            </a:r>
          </a:p>
          <a:p>
            <a:pPr marL="274320" indent="-274320" fontAlgn="auto">
              <a:spcAft>
                <a:spcPts val="0"/>
              </a:spcAft>
              <a:buFont typeface="Wingdings"/>
              <a:buNone/>
              <a:defRPr/>
            </a:pPr>
            <a:r>
              <a:rPr lang="en-US" b="1" dirty="0">
                <a:latin typeface="Courier New" pitchFamily="49" charset="0"/>
                <a:cs typeface="Courier New" pitchFamily="49" charset="0"/>
              </a:rPr>
              <a:t>112:boat cover:120.00 </a:t>
            </a:r>
          </a:p>
          <a:p>
            <a:pPr marL="274320" indent="-274320" fontAlgn="auto">
              <a:spcAft>
                <a:spcPts val="0"/>
              </a:spcAft>
              <a:buFont typeface="Wingdings"/>
              <a:buNone/>
              <a:defRPr/>
            </a:pPr>
            <a:r>
              <a:rPr lang="en-US" b="1" dirty="0">
                <a:latin typeface="Courier New" pitchFamily="49" charset="0"/>
                <a:cs typeface="Courier New" pitchFamily="49" charset="0"/>
              </a:rPr>
              <a:t>109:transom:199.00 </a:t>
            </a:r>
          </a:p>
          <a:p>
            <a:pPr marL="274320" indent="-274320" fontAlgn="auto">
              <a:spcAft>
                <a:spcPts val="0"/>
              </a:spcAft>
              <a:buFont typeface="Wingdings"/>
              <a:buNone/>
              <a:defRPr/>
            </a:pPr>
            <a:r>
              <a:rPr lang="en-US" b="1" dirty="0">
                <a:latin typeface="Courier New" pitchFamily="49" charset="0"/>
                <a:cs typeface="Courier New" pitchFamily="49" charset="0"/>
              </a:rPr>
              <a:t>110:pulley:9.88 </a:t>
            </a:r>
          </a:p>
          <a:p>
            <a:pPr marL="274320" indent="-274320" fontAlgn="auto">
              <a:spcAft>
                <a:spcPts val="0"/>
              </a:spcAft>
              <a:buFont typeface="Wingdings"/>
              <a:buNone/>
              <a:defRPr/>
            </a:pPr>
            <a:r>
              <a:rPr lang="en-US" b="1" dirty="0">
                <a:latin typeface="Courier New" pitchFamily="49" charset="0"/>
                <a:cs typeface="Courier New" pitchFamily="49" charset="0"/>
              </a:rPr>
              <a:t>105:mirror:4.99 </a:t>
            </a:r>
          </a:p>
          <a:p>
            <a:pPr marL="274320" indent="-274320" fontAlgn="auto">
              <a:spcAft>
                <a:spcPts val="0"/>
              </a:spcAft>
              <a:buFont typeface="Wingdings"/>
              <a:buNone/>
              <a:defRPr/>
            </a:pPr>
            <a:r>
              <a:rPr lang="en-US" b="1" dirty="0">
                <a:latin typeface="Courier New" pitchFamily="49" charset="0"/>
                <a:cs typeface="Courier New" pitchFamily="49" charset="0"/>
              </a:rPr>
              <a:t>108:wheel:49.99 </a:t>
            </a:r>
          </a:p>
          <a:p>
            <a:pPr marL="274320" indent="-274320" fontAlgn="auto">
              <a:spcAft>
                <a:spcPts val="0"/>
              </a:spcAft>
              <a:buFont typeface="Wingdings"/>
              <a:buNone/>
              <a:defRPr/>
            </a:pPr>
            <a:r>
              <a:rPr lang="en-US" b="1" dirty="0">
                <a:latin typeface="Courier New" pitchFamily="49" charset="0"/>
                <a:cs typeface="Courier New" pitchFamily="49" charset="0"/>
              </a:rPr>
              <a:t>111:lock:31.00 </a:t>
            </a:r>
          </a:p>
          <a:p>
            <a:pPr marL="274320" indent="-274320" fontAlgn="auto">
              <a:spcAft>
                <a:spcPts val="0"/>
              </a:spcAft>
              <a:buFont typeface="Wingdings"/>
              <a:buNone/>
              <a:defRPr/>
            </a:pPr>
            <a:r>
              <a:rPr lang="en-US" b="1" dirty="0">
                <a:latin typeface="Courier New" pitchFamily="49" charset="0"/>
                <a:cs typeface="Courier New" pitchFamily="49" charset="0"/>
              </a:rPr>
              <a:t>102:trailer hitch:97.95</a:t>
            </a:r>
          </a:p>
        </p:txBody>
      </p:sp>
      <p:sp>
        <p:nvSpPr>
          <p:cNvPr id="7782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24A885-3744-48BC-8934-4A0D92759F3E}" type="slidenum">
              <a:rPr lang="en-US" altLang="en-US" sz="1400">
                <a:solidFill>
                  <a:srgbClr val="FFFFFF"/>
                </a:solidFill>
              </a:rPr>
              <a:pPr/>
              <a:t>219</a:t>
            </a:fld>
            <a:endParaRPr lang="en-US" altLang="en-US" sz="1400">
              <a:solidFill>
                <a:srgbClr val="FFFFFF"/>
              </a:solidFill>
            </a:endParaRPr>
          </a:p>
        </p:txBody>
      </p:sp>
      <p:sp>
        <p:nvSpPr>
          <p:cNvPr id="77828"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98928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34988419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fontAlgn="auto">
              <a:spcAft>
                <a:spcPts val="0"/>
              </a:spcAft>
              <a:defRPr/>
            </a:pPr>
            <a:r>
              <a:rPr lang="en-US" dirty="0" err="1"/>
              <a:t>awk</a:t>
            </a:r>
            <a:r>
              <a:rPr lang="en-US" dirty="0"/>
              <a:t> Example: output</a:t>
            </a:r>
          </a:p>
        </p:txBody>
      </p:sp>
      <p:sp>
        <p:nvSpPr>
          <p:cNvPr id="57347" name="Content Placeholder 2"/>
          <p:cNvSpPr>
            <a:spLocks noGrp="1"/>
          </p:cNvSpPr>
          <p:nvPr>
            <p:ph sz="quarter" idx="1"/>
          </p:nvPr>
        </p:nvSpPr>
        <p:spPr>
          <a:xfrm>
            <a:off x="457200" y="1600200"/>
            <a:ext cx="7467600" cy="4873625"/>
          </a:xfrm>
        </p:spPr>
        <p:txBody>
          <a:bodyPr>
            <a:normAutofit fontScale="47500" lnSpcReduction="20000"/>
          </a:bodyPr>
          <a:lstStyle/>
          <a:p>
            <a:pPr marL="274320" indent="-274320" fontAlgn="auto">
              <a:spcAft>
                <a:spcPts val="0"/>
              </a:spcAft>
              <a:buFont typeface="Wingdings"/>
              <a:buNone/>
              <a:defRPr/>
            </a:pPr>
            <a:r>
              <a:rPr lang="en-US" sz="2900" b="1" dirty="0">
                <a:latin typeface="Courier New" pitchFamily="49" charset="0"/>
                <a:cs typeface="Courier New" pitchFamily="49" charset="0"/>
              </a:rPr>
              <a:t>Marine Parts R Us</a:t>
            </a:r>
          </a:p>
          <a:p>
            <a:pPr marL="274320" indent="-274320" fontAlgn="auto">
              <a:spcAft>
                <a:spcPts val="0"/>
              </a:spcAft>
              <a:buFont typeface="Wingdings"/>
              <a:buNone/>
              <a:defRPr/>
            </a:pPr>
            <a:r>
              <a:rPr lang="en-US" sz="2900" b="1" dirty="0">
                <a:latin typeface="Courier New" pitchFamily="49" charset="0"/>
                <a:cs typeface="Courier New" pitchFamily="49" charset="0"/>
              </a:rPr>
              <a:t>Main catalog</a:t>
            </a:r>
          </a:p>
          <a:p>
            <a:pPr marL="274320" indent="-274320" fontAlgn="auto">
              <a:spcAft>
                <a:spcPts val="0"/>
              </a:spcAft>
              <a:buFont typeface="Wingdings"/>
              <a:buNone/>
              <a:defRPr/>
            </a:pPr>
            <a:r>
              <a:rPr lang="en-US" sz="2900" b="1" dirty="0">
                <a:latin typeface="Courier New" pitchFamily="49" charset="0"/>
                <a:cs typeface="Courier New" pitchFamily="49" charset="0"/>
              </a:rPr>
              <a:t>Part-id name                     price</a:t>
            </a:r>
          </a:p>
          <a:p>
            <a:pPr marL="274320" indent="-274320" fontAlgn="auto">
              <a:spcAft>
                <a:spcPts val="0"/>
              </a:spcAft>
              <a:buFont typeface="Wingdings"/>
              <a:buNone/>
              <a:defRPr/>
            </a:pPr>
            <a:r>
              <a:rPr lang="en-US" sz="2900" b="1" dirty="0">
                <a:latin typeface="Courier New" pitchFamily="49" charset="0"/>
                <a:cs typeface="Courier New" pitchFamily="49" charset="0"/>
              </a:rPr>
              <a:t>======================================</a:t>
            </a:r>
          </a:p>
          <a:p>
            <a:pPr marL="274320" indent="-274320" fontAlgn="auto">
              <a:spcAft>
                <a:spcPts val="0"/>
              </a:spcAft>
              <a:buFont typeface="Wingdings"/>
              <a:buNone/>
              <a:defRPr/>
            </a:pPr>
            <a:r>
              <a:rPr lang="en-US" sz="2900" b="1" dirty="0">
                <a:latin typeface="Courier New" pitchFamily="49" charset="0"/>
                <a:cs typeface="Courier New" pitchFamily="49" charset="0"/>
              </a:rPr>
              <a:t>101     propeller               104.99</a:t>
            </a:r>
          </a:p>
          <a:p>
            <a:pPr marL="274320" indent="-274320" fontAlgn="auto">
              <a:spcAft>
                <a:spcPts val="0"/>
              </a:spcAft>
              <a:buFont typeface="Wingdings"/>
              <a:buNone/>
              <a:defRPr/>
            </a:pPr>
            <a:r>
              <a:rPr lang="en-US" sz="2900" b="1" dirty="0">
                <a:latin typeface="Courier New" pitchFamily="49" charset="0"/>
                <a:cs typeface="Courier New" pitchFamily="49" charset="0"/>
              </a:rPr>
              <a:t>102     trailer hitch            97.95</a:t>
            </a:r>
          </a:p>
          <a:p>
            <a:pPr marL="274320" indent="-274320" fontAlgn="auto">
              <a:spcAft>
                <a:spcPts val="0"/>
              </a:spcAft>
              <a:buFont typeface="Wingdings"/>
              <a:buNone/>
              <a:defRPr/>
            </a:pPr>
            <a:r>
              <a:rPr lang="en-US" sz="2900" b="1" dirty="0">
                <a:latin typeface="Courier New" pitchFamily="49" charset="0"/>
                <a:cs typeface="Courier New" pitchFamily="49" charset="0"/>
              </a:rPr>
              <a:t>103     sway bar                 49.99</a:t>
            </a:r>
          </a:p>
          <a:p>
            <a:pPr marL="274320" indent="-274320" fontAlgn="auto">
              <a:spcAft>
                <a:spcPts val="0"/>
              </a:spcAft>
              <a:buFont typeface="Wingdings"/>
              <a:buNone/>
              <a:defRPr/>
            </a:pPr>
            <a:r>
              <a:rPr lang="en-US" sz="2900" b="1" dirty="0">
                <a:latin typeface="Courier New" pitchFamily="49" charset="0"/>
                <a:cs typeface="Courier New" pitchFamily="49" charset="0"/>
              </a:rPr>
              <a:t>104     fishing line              0.99</a:t>
            </a:r>
          </a:p>
          <a:p>
            <a:pPr marL="274320" indent="-274320" fontAlgn="auto">
              <a:spcAft>
                <a:spcPts val="0"/>
              </a:spcAft>
              <a:buFont typeface="Wingdings"/>
              <a:buNone/>
              <a:defRPr/>
            </a:pPr>
            <a:r>
              <a:rPr lang="en-US" sz="2900" b="1" dirty="0">
                <a:latin typeface="Courier New" pitchFamily="49" charset="0"/>
                <a:cs typeface="Courier New" pitchFamily="49" charset="0"/>
              </a:rPr>
              <a:t>105     mirror                    4.99</a:t>
            </a:r>
          </a:p>
          <a:p>
            <a:pPr marL="274320" indent="-274320" fontAlgn="auto">
              <a:spcAft>
                <a:spcPts val="0"/>
              </a:spcAft>
              <a:buFont typeface="Wingdings"/>
              <a:buNone/>
              <a:defRPr/>
            </a:pPr>
            <a:r>
              <a:rPr lang="en-US" sz="2900" b="1" dirty="0">
                <a:latin typeface="Courier New" pitchFamily="49" charset="0"/>
                <a:cs typeface="Courier New" pitchFamily="49" charset="0"/>
              </a:rPr>
              <a:t>106     cup holder                2.49</a:t>
            </a:r>
          </a:p>
          <a:p>
            <a:pPr marL="274320" indent="-274320" fontAlgn="auto">
              <a:spcAft>
                <a:spcPts val="0"/>
              </a:spcAft>
              <a:buFont typeface="Wingdings"/>
              <a:buNone/>
              <a:defRPr/>
            </a:pPr>
            <a:r>
              <a:rPr lang="en-US" sz="2900" b="1" dirty="0">
                <a:latin typeface="Courier New" pitchFamily="49" charset="0"/>
                <a:cs typeface="Courier New" pitchFamily="49" charset="0"/>
              </a:rPr>
              <a:t>107     cooler                   14.89</a:t>
            </a:r>
          </a:p>
          <a:p>
            <a:pPr marL="274320" indent="-274320" fontAlgn="auto">
              <a:spcAft>
                <a:spcPts val="0"/>
              </a:spcAft>
              <a:buFont typeface="Wingdings"/>
              <a:buNone/>
              <a:defRPr/>
            </a:pPr>
            <a:r>
              <a:rPr lang="en-US" sz="2900" b="1" dirty="0">
                <a:latin typeface="Courier New" pitchFamily="49" charset="0"/>
                <a:cs typeface="Courier New" pitchFamily="49" charset="0"/>
              </a:rPr>
              <a:t>108     wheel                    49.99</a:t>
            </a:r>
          </a:p>
          <a:p>
            <a:pPr marL="274320" indent="-274320" fontAlgn="auto">
              <a:spcAft>
                <a:spcPts val="0"/>
              </a:spcAft>
              <a:buFont typeface="Wingdings"/>
              <a:buNone/>
              <a:defRPr/>
            </a:pPr>
            <a:r>
              <a:rPr lang="en-US" sz="2900" b="1" dirty="0">
                <a:latin typeface="Courier New" pitchFamily="49" charset="0"/>
                <a:cs typeface="Courier New" pitchFamily="49" charset="0"/>
              </a:rPr>
              <a:t>109     transom                 199.00</a:t>
            </a:r>
          </a:p>
          <a:p>
            <a:pPr marL="274320" indent="-274320" fontAlgn="auto">
              <a:spcAft>
                <a:spcPts val="0"/>
              </a:spcAft>
              <a:buFont typeface="Wingdings"/>
              <a:buNone/>
              <a:defRPr/>
            </a:pPr>
            <a:r>
              <a:rPr lang="en-US" sz="2900" b="1" dirty="0">
                <a:latin typeface="Courier New" pitchFamily="49" charset="0"/>
                <a:cs typeface="Courier New" pitchFamily="49" charset="0"/>
              </a:rPr>
              <a:t>110     pulley                    9.88</a:t>
            </a:r>
          </a:p>
          <a:p>
            <a:pPr marL="274320" indent="-274320" fontAlgn="auto">
              <a:spcAft>
                <a:spcPts val="0"/>
              </a:spcAft>
              <a:buFont typeface="Wingdings"/>
              <a:buNone/>
              <a:defRPr/>
            </a:pPr>
            <a:r>
              <a:rPr lang="en-US" sz="2900" b="1" dirty="0">
                <a:latin typeface="Courier New" pitchFamily="49" charset="0"/>
                <a:cs typeface="Courier New" pitchFamily="49" charset="0"/>
              </a:rPr>
              <a:t>111     lock                     31.00</a:t>
            </a:r>
          </a:p>
          <a:p>
            <a:pPr marL="274320" indent="-274320" fontAlgn="auto">
              <a:spcAft>
                <a:spcPts val="0"/>
              </a:spcAft>
              <a:buFont typeface="Wingdings"/>
              <a:buNone/>
              <a:defRPr/>
            </a:pPr>
            <a:r>
              <a:rPr lang="en-US" sz="2900" b="1" dirty="0">
                <a:latin typeface="Courier New" pitchFamily="49" charset="0"/>
                <a:cs typeface="Courier New" pitchFamily="49" charset="0"/>
              </a:rPr>
              <a:t>112     boat cover              120.00</a:t>
            </a:r>
          </a:p>
          <a:p>
            <a:pPr marL="274320" indent="-274320" fontAlgn="auto">
              <a:spcAft>
                <a:spcPts val="0"/>
              </a:spcAft>
              <a:buFont typeface="Wingdings"/>
              <a:buNone/>
              <a:defRPr/>
            </a:pPr>
            <a:r>
              <a:rPr lang="en-US" sz="2900" b="1" dirty="0">
                <a:latin typeface="Courier New" pitchFamily="49" charset="0"/>
                <a:cs typeface="Courier New" pitchFamily="49" charset="0"/>
              </a:rPr>
              <a:t>113     premium fish bait         1.00</a:t>
            </a:r>
          </a:p>
          <a:p>
            <a:pPr marL="274320" indent="-274320" fontAlgn="auto">
              <a:spcAft>
                <a:spcPts val="0"/>
              </a:spcAft>
              <a:buFont typeface="Wingdings"/>
              <a:buNone/>
              <a:defRPr/>
            </a:pPr>
            <a:r>
              <a:rPr lang="en-US" sz="2900" b="1" dirty="0">
                <a:latin typeface="Courier New" pitchFamily="49" charset="0"/>
                <a:cs typeface="Courier New" pitchFamily="49" charset="0"/>
              </a:rPr>
              <a:t>======================================</a:t>
            </a:r>
          </a:p>
          <a:p>
            <a:pPr marL="274320" indent="-274320" fontAlgn="auto">
              <a:spcAft>
                <a:spcPts val="0"/>
              </a:spcAft>
              <a:buFont typeface="Wingdings"/>
              <a:buNone/>
              <a:defRPr/>
            </a:pPr>
            <a:r>
              <a:rPr lang="en-US" sz="2900" b="1" dirty="0">
                <a:latin typeface="Courier New" pitchFamily="49" charset="0"/>
                <a:cs typeface="Courier New" pitchFamily="49" charset="0"/>
              </a:rPr>
              <a:t>Catalog has 13 parts</a:t>
            </a:r>
            <a:endParaRPr lang="en-US" b="1" dirty="0">
              <a:latin typeface="Courier New" pitchFamily="49" charset="0"/>
              <a:cs typeface="Courier New" pitchFamily="49" charset="0"/>
            </a:endParaRPr>
          </a:p>
        </p:txBody>
      </p:sp>
      <p:sp>
        <p:nvSpPr>
          <p:cNvPr id="7885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B5DA280-DA93-4D8F-9E8A-EBF5B0623B58}" type="slidenum">
              <a:rPr lang="en-US" altLang="en-US" sz="1400">
                <a:solidFill>
                  <a:srgbClr val="FFFFFF"/>
                </a:solidFill>
              </a:rPr>
              <a:pPr/>
              <a:t>220</a:t>
            </a:fld>
            <a:endParaRPr lang="en-US" altLang="en-US" sz="1400">
              <a:solidFill>
                <a:srgbClr val="FFFFFF"/>
              </a:solidFill>
            </a:endParaRPr>
          </a:p>
        </p:txBody>
      </p:sp>
      <p:sp>
        <p:nvSpPr>
          <p:cNvPr id="78852"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32886744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err="1"/>
              <a:t>awk</a:t>
            </a:r>
            <a:r>
              <a:rPr lang="en-US" dirty="0"/>
              <a:t> Example: complete</a:t>
            </a:r>
          </a:p>
        </p:txBody>
      </p:sp>
      <p:sp>
        <p:nvSpPr>
          <p:cNvPr id="58371" name="Content Placeholder 2"/>
          <p:cNvSpPr>
            <a:spLocks noGrp="1"/>
          </p:cNvSpPr>
          <p:nvPr>
            <p:ph sz="quarter" idx="1"/>
          </p:nvPr>
        </p:nvSpPr>
        <p:spPr>
          <a:xfrm>
            <a:off x="457200" y="1600200"/>
            <a:ext cx="7467600" cy="4873625"/>
          </a:xfrm>
        </p:spPr>
        <p:txBody>
          <a:bodyPr>
            <a:normAutofit fontScale="70000" lnSpcReduction="20000"/>
          </a:bodyPr>
          <a:lstStyle/>
          <a:p>
            <a:pPr marL="274320" indent="-274320" fontAlgn="auto">
              <a:spcAft>
                <a:spcPts val="0"/>
              </a:spcAft>
              <a:buFont typeface="Wingdings"/>
              <a:buNone/>
              <a:defRPr/>
            </a:pPr>
            <a:r>
              <a:rPr lang="en-US" b="1" dirty="0">
                <a:latin typeface="Courier New" pitchFamily="49" charset="0"/>
                <a:cs typeface="Courier New" pitchFamily="49" charset="0"/>
              </a:rPr>
              <a:t>BEGIN {</a:t>
            </a:r>
          </a:p>
          <a:p>
            <a:pPr marL="274320" indent="-274320" fontAlgn="auto">
              <a:spcAft>
                <a:spcPts val="0"/>
              </a:spcAft>
              <a:buFont typeface="Wingdings"/>
              <a:buNone/>
              <a:defRPr/>
            </a:pPr>
            <a:r>
              <a:rPr lang="en-US" b="1" dirty="0">
                <a:latin typeface="Courier New" pitchFamily="49" charset="0"/>
                <a:cs typeface="Courier New" pitchFamily="49" charset="0"/>
              </a:rPr>
              <a:t>        FS= ":"</a:t>
            </a:r>
          </a:p>
          <a:p>
            <a:pPr marL="274320" indent="-274320" fontAlgn="auto">
              <a:spcAft>
                <a:spcPts val="0"/>
              </a:spcAft>
              <a:buFont typeface="Wingdings"/>
              <a:buNone/>
              <a:defRPr/>
            </a:pPr>
            <a:r>
              <a:rPr lang="en-US" b="1" dirty="0">
                <a:latin typeface="Courier New" pitchFamily="49" charset="0"/>
                <a:cs typeface="Courier New" pitchFamily="49" charset="0"/>
              </a:rPr>
              <a:t>        print "Marine Parts R Us"</a:t>
            </a:r>
          </a:p>
          <a:p>
            <a:pPr marL="274320" indent="-274320" fontAlgn="auto">
              <a:spcAft>
                <a:spcPts val="0"/>
              </a:spcAft>
              <a:buFont typeface="Wingdings"/>
              <a:buNone/>
              <a:defRPr/>
            </a:pPr>
            <a:r>
              <a:rPr lang="en-US" b="1" dirty="0">
                <a:latin typeface="Courier New" pitchFamily="49" charset="0"/>
                <a:cs typeface="Courier New" pitchFamily="49" charset="0"/>
              </a:rPr>
              <a:t>        print "Main catalog"</a:t>
            </a:r>
          </a:p>
          <a:p>
            <a:pPr marL="274320" indent="-274320" fontAlgn="auto">
              <a:spcAft>
                <a:spcPts val="0"/>
              </a:spcAft>
              <a:buFont typeface="Wingdings"/>
              <a:buNone/>
              <a:defRPr/>
            </a:pPr>
            <a:r>
              <a:rPr lang="en-US" b="1" dirty="0">
                <a:latin typeface="Courier New" pitchFamily="49" charset="0"/>
                <a:cs typeface="Courier New" pitchFamily="49" charset="0"/>
              </a:rPr>
              <a:t>        print "Part-id\</a:t>
            </a:r>
            <a:r>
              <a:rPr lang="en-US" b="1" dirty="0" err="1">
                <a:latin typeface="Courier New" pitchFamily="49" charset="0"/>
                <a:cs typeface="Courier New" pitchFamily="49" charset="0"/>
              </a:rPr>
              <a:t>tname</a:t>
            </a:r>
            <a:r>
              <a:rPr lang="en-US" b="1" dirty="0">
                <a:latin typeface="Courier New" pitchFamily="49" charset="0"/>
                <a:cs typeface="Courier New" pitchFamily="49" charset="0"/>
              </a:rPr>
              <a:t>\t\t\t price"</a:t>
            </a:r>
          </a:p>
          <a:p>
            <a:pPr marL="274320" indent="-274320" fontAlgn="auto">
              <a:spcAft>
                <a:spcPts val="0"/>
              </a:spcAft>
              <a:buFont typeface="Wingdings"/>
              <a:buNone/>
              <a:defRPr/>
            </a:pPr>
            <a:r>
              <a:rPr lang="en-US" b="1" dirty="0">
                <a:latin typeface="Courier New" pitchFamily="49" charset="0"/>
                <a:cs typeface="Courier New" pitchFamily="49" charset="0"/>
              </a:rPr>
              <a:t>        print "======================================"</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printf</a:t>
            </a:r>
            <a:r>
              <a:rPr lang="en-US" b="1" dirty="0">
                <a:latin typeface="Courier New" pitchFamily="49" charset="0"/>
                <a:cs typeface="Courier New" pitchFamily="49" charset="0"/>
              </a:rPr>
              <a:t>("%3d\t%-20s\t%6.2f\n", $1, $2, $3)</a:t>
            </a:r>
          </a:p>
          <a:p>
            <a:pPr marL="274320" indent="-274320" fontAlgn="auto">
              <a:spcAft>
                <a:spcPts val="0"/>
              </a:spcAft>
              <a:buFont typeface="Wingdings"/>
              <a:buNone/>
              <a:defRPr/>
            </a:pPr>
            <a:r>
              <a:rPr lang="en-US" b="1" dirty="0">
                <a:latin typeface="Courier New" pitchFamily="49" charset="0"/>
                <a:cs typeface="Courier New" pitchFamily="49" charset="0"/>
              </a:rPr>
              <a:t>        count++</a:t>
            </a:r>
          </a:p>
          <a:p>
            <a:pPr marL="274320" indent="-274320" fontAlgn="auto">
              <a:spcAft>
                <a:spcPts val="0"/>
              </a:spcAft>
              <a:buFont typeface="Wingdings"/>
              <a:buNone/>
              <a:defRPr/>
            </a:pPr>
            <a:r>
              <a:rPr lang="en-US" b="1" dirty="0">
                <a:latin typeface="Courier New" pitchFamily="49" charset="0"/>
                <a:cs typeface="Courier New" pitchFamily="49" charset="0"/>
              </a:rPr>
              <a:t>}</a:t>
            </a:r>
          </a:p>
          <a:p>
            <a:pPr marL="274320" indent="-274320" fontAlgn="auto">
              <a:spcAft>
                <a:spcPts val="0"/>
              </a:spcAft>
              <a:buFont typeface="Wingdings"/>
              <a:buNone/>
              <a:defRPr/>
            </a:pPr>
            <a:r>
              <a:rPr lang="en-US" b="1" dirty="0">
                <a:latin typeface="Courier New" pitchFamily="49" charset="0"/>
                <a:cs typeface="Courier New" pitchFamily="49" charset="0"/>
              </a:rPr>
              <a:t>END {</a:t>
            </a:r>
          </a:p>
          <a:p>
            <a:pPr marL="274320" indent="-274320" fontAlgn="auto">
              <a:spcAft>
                <a:spcPts val="0"/>
              </a:spcAft>
              <a:buFont typeface="Wingdings"/>
              <a:buNone/>
              <a:defRPr/>
            </a:pPr>
            <a:r>
              <a:rPr lang="en-US" b="1" dirty="0">
                <a:latin typeface="Courier New" pitchFamily="49" charset="0"/>
                <a:cs typeface="Courier New" pitchFamily="49" charset="0"/>
              </a:rPr>
              <a:t>        print "======================================"</a:t>
            </a:r>
          </a:p>
          <a:p>
            <a:pPr marL="274320" indent="-274320" fontAlgn="auto">
              <a:spcAft>
                <a:spcPts val="0"/>
              </a:spcAft>
              <a:buFont typeface="Wingdings"/>
              <a:buNone/>
              <a:defRPr/>
            </a:pPr>
            <a:r>
              <a:rPr lang="en-US" b="1" dirty="0">
                <a:latin typeface="Courier New" pitchFamily="49" charset="0"/>
                <a:cs typeface="Courier New" pitchFamily="49" charset="0"/>
              </a:rPr>
              <a:t>        print "Catalog has " count " parts"</a:t>
            </a:r>
          </a:p>
          <a:p>
            <a:pPr marL="274320" indent="-274320" fontAlgn="auto">
              <a:spcAft>
                <a:spcPts val="0"/>
              </a:spcAft>
              <a:buFont typeface="Wingdings"/>
              <a:buNone/>
              <a:defRPr/>
            </a:pPr>
            <a:r>
              <a:rPr lang="en-US" b="1" dirty="0">
                <a:latin typeface="Courier New" pitchFamily="49" charset="0"/>
                <a:cs typeface="Courier New" pitchFamily="49" charset="0"/>
              </a:rPr>
              <a:t>}</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C32F5704-C87E-4EC9-BF54-D39C025FF801}" type="slidenum">
              <a:rPr lang="en-US" altLang="en-US" sz="1400">
                <a:solidFill>
                  <a:srgbClr val="FFFFFF"/>
                </a:solidFill>
              </a:rPr>
              <a:pPr/>
              <a:t>221</a:t>
            </a:fld>
            <a:endParaRPr lang="en-US" altLang="en-US" sz="1400">
              <a:solidFill>
                <a:srgbClr val="FFFFFF"/>
              </a:solidFill>
            </a:endParaRPr>
          </a:p>
        </p:txBody>
      </p:sp>
      <p:sp>
        <p:nvSpPr>
          <p:cNvPr id="6" name="TextBox 5"/>
          <p:cNvSpPr txBox="1">
            <a:spLocks noChangeArrowheads="1"/>
          </p:cNvSpPr>
          <p:nvPr/>
        </p:nvSpPr>
        <p:spPr bwMode="auto">
          <a:xfrm>
            <a:off x="5943600" y="4267200"/>
            <a:ext cx="229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solidFill>
                  <a:srgbClr val="FF0000"/>
                </a:solidFill>
              </a:rPr>
              <a:t>is output sorted ?</a:t>
            </a:r>
          </a:p>
        </p:txBody>
      </p:sp>
    </p:spTree>
    <p:extLst>
      <p:ext uri="{BB962C8B-B14F-4D97-AF65-F5344CB8AC3E}">
        <p14:creationId xmlns:p14="http://schemas.microsoft.com/office/powerpoint/2010/main" val="416022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1497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Column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26</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540000" y="1772816"/>
            <a:ext cx="6305550" cy="1485900"/>
          </a:xfrm>
          <a:prstGeom prst="rect">
            <a:avLst/>
          </a:prstGeom>
        </p:spPr>
      </p:pic>
    </p:spTree>
    <p:extLst>
      <p:ext uri="{BB962C8B-B14F-4D97-AF65-F5344CB8AC3E}">
        <p14:creationId xmlns:p14="http://schemas.microsoft.com/office/powerpoint/2010/main" val="24064248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Lucida Console" pitchFamily="49" charset="0"/>
              </a:rPr>
              <a:t>$</a:t>
            </a:r>
            <a:r>
              <a:rPr lang="en-US" dirty="0">
                <a:latin typeface="Lucida Console" pitchFamily="49" charset="0"/>
              </a:rPr>
              <a:t> DATESTRING=`date +%</a:t>
            </a:r>
            <a:r>
              <a:rPr lang="en-US" dirty="0" err="1">
                <a:latin typeface="Lucida Console" pitchFamily="49" charset="0"/>
              </a:rPr>
              <a:t>Y%m%d</a:t>
            </a:r>
            <a:r>
              <a:rPr lang="en-US" dirty="0">
                <a:latin typeface="Lucida Console" pitchFamily="49" charset="0"/>
              </a:rPr>
              <a:t>`</a:t>
            </a:r>
          </a:p>
          <a:p>
            <a:pPr>
              <a:buFont typeface="Wingdings" pitchFamily="2" charset="2"/>
              <a:buNone/>
            </a:pPr>
            <a:r>
              <a:rPr lang="pl-PL" dirty="0">
                <a:latin typeface="Lucida Console" pitchFamily="49" charset="0"/>
              </a:rPr>
              <a:t>$</a:t>
            </a:r>
            <a:r>
              <a:rPr lang="en-US" dirty="0">
                <a:latin typeface="Lucida Console" pitchFamily="49" charset="0"/>
              </a:rPr>
              <a:t> echo $DATESTRING</a:t>
            </a:r>
          </a:p>
          <a:p>
            <a:pPr>
              <a:buFont typeface="Wingdings" pitchFamily="2" charset="2"/>
              <a:buNone/>
            </a:pPr>
            <a:r>
              <a:rPr lang="en-US" dirty="0">
                <a:latin typeface="Lucida Console" pitchFamily="49" charset="0"/>
              </a:rPr>
              <a:t>20</a:t>
            </a:r>
            <a:r>
              <a:rPr lang="pl-PL" dirty="0">
                <a:latin typeface="Lucida Console" pitchFamily="49" charset="0"/>
              </a:rPr>
              <a:t>170227</a:t>
            </a:r>
            <a:endParaRPr lang="en-US" dirty="0">
              <a:latin typeface="Lucida Console" pitchFamily="49" charset="0"/>
            </a:endParaRPr>
          </a:p>
          <a:p>
            <a:pPr>
              <a:buFont typeface="Wingdings" pitchFamily="2" charset="2"/>
              <a:buNone/>
            </a:pPr>
            <a:r>
              <a:rPr lang="pl-PL" dirty="0">
                <a:latin typeface="Lucida Console" pitchFamily="49" charset="0"/>
              </a:rPr>
              <a:t>$</a:t>
            </a:r>
            <a:r>
              <a:rPr lang="en-US" dirty="0">
                <a:latin typeface="Lucida Console"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chemeClr val="tx1"/>
                </a:solidFill>
              </a:rPr>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err="1"/>
              <a:t>Some</a:t>
            </a:r>
            <a:r>
              <a:rPr lang="pl-PL" dirty="0"/>
              <a:t> commands</a:t>
            </a:r>
            <a:endParaRPr lang="nl-BE" dirty="0"/>
          </a:p>
        </p:txBody>
      </p:sp>
      <p:sp>
        <p:nvSpPr>
          <p:cNvPr id="31747" name="Tijdelijke aanduiding voor tekst 2"/>
          <p:cNvSpPr txBox="1">
            <a:spLocks noGrp="1"/>
          </p:cNvSpPr>
          <p:nvPr>
            <p:ph idx="1"/>
          </p:nvPr>
        </p:nvSpPr>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kumimoji="0" lang="nl-BE" altLang="nl-BE" sz="2200" b="0" i="0" u="none" strike="noStrike" cap="none" normalizeH="0" baseline="0" dirty="0" err="1">
                <a:ln>
                  <a:noFill/>
                </a:ln>
                <a:solidFill>
                  <a:schemeClr val="tx1"/>
                </a:solidFill>
                <a:effectLst/>
                <a:latin typeface="Arial" panose="020B0604020202020204" pitchFamily="34" charset="0"/>
              </a:rPr>
              <a:t>operates</a:t>
            </a:r>
            <a:r>
              <a:rPr kumimoji="0" lang="nl-BE" altLang="nl-BE" sz="2200" b="0" i="0" u="none" strike="noStrike" cap="none" normalizeH="0" baseline="0" dirty="0">
                <a:ln>
                  <a:noFill/>
                </a:ln>
                <a:solidFill>
                  <a:schemeClr val="tx1"/>
                </a:solidFill>
                <a:effectLst/>
                <a:latin typeface="Arial" panose="020B0604020202020204" pitchFamily="34" charset="0"/>
              </a:rPr>
              <a:t> on </a:t>
            </a:r>
            <a:r>
              <a:rPr kumimoji="0" lang="nl-BE" altLang="nl-BE" sz="2200" b="0" i="0" u="none" strike="noStrike" cap="none" normalizeH="0" baseline="0" dirty="0" err="1">
                <a:ln>
                  <a:noFill/>
                </a:ln>
                <a:solidFill>
                  <a:schemeClr val="tx1"/>
                </a:solidFill>
                <a:effectLst/>
                <a:latin typeface="Arial" panose="020B0604020202020204" pitchFamily="34" charset="0"/>
              </a:rPr>
              <a:t>exactly</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two</a:t>
            </a:r>
            <a:r>
              <a:rPr kumimoji="0" lang="nl-BE" altLang="nl-BE" sz="2200" b="0" i="0" u="none" strike="noStrike" cap="none" normalizeH="0" baseline="0" dirty="0">
                <a:ln>
                  <a:noFill/>
                </a:ln>
                <a:solidFill>
                  <a:schemeClr val="tx1"/>
                </a:solidFill>
                <a:effectLst/>
                <a:latin typeface="Arial" panose="020B0604020202020204" pitchFamily="34" charset="0"/>
              </a:rPr>
              <a:t> files, but </a:t>
            </a:r>
            <a:r>
              <a:rPr kumimoji="0" lang="nl-BE" altLang="nl-BE" sz="2200" b="0" i="0" u="none" strike="noStrike" cap="none" normalizeH="0" baseline="0" dirty="0" err="1">
                <a:ln>
                  <a:noFill/>
                </a:ln>
                <a:solidFill>
                  <a:schemeClr val="tx1"/>
                </a:solidFill>
                <a:effectLst/>
                <a:latin typeface="Arial" panose="020B0604020202020204" pitchFamily="34" charset="0"/>
              </a:rPr>
              <a:t>pastes</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together</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only</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those</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lines</a:t>
            </a:r>
            <a:r>
              <a:rPr kumimoji="0" lang="nl-BE" altLang="nl-BE" sz="2200" b="0" i="0" u="none" strike="noStrike" cap="none" normalizeH="0" baseline="0" dirty="0">
                <a:ln>
                  <a:noFill/>
                </a:ln>
                <a:solidFill>
                  <a:schemeClr val="tx1"/>
                </a:solidFill>
                <a:effectLst/>
                <a:latin typeface="Arial" panose="020B0604020202020204" pitchFamily="34" charset="0"/>
              </a:rPr>
              <a:t> </a:t>
            </a:r>
            <a:r>
              <a:rPr kumimoji="0" lang="nl-BE" altLang="nl-BE" sz="2200" b="0" i="0" u="none" strike="noStrike" cap="none" normalizeH="0" baseline="0" dirty="0" err="1">
                <a:ln>
                  <a:noFill/>
                </a:ln>
                <a:solidFill>
                  <a:schemeClr val="tx1"/>
                </a:solidFill>
                <a:effectLst/>
                <a:latin typeface="Arial" panose="020B0604020202020204" pitchFamily="34" charset="0"/>
              </a:rPr>
              <a:t>with</a:t>
            </a:r>
            <a:r>
              <a:rPr kumimoji="0" lang="nl-BE" altLang="nl-BE" sz="2200" b="0" i="0" u="none" strike="noStrike" cap="none" normalizeH="0" baseline="0" dirty="0">
                <a:ln>
                  <a:noFill/>
                </a:ln>
                <a:solidFill>
                  <a:schemeClr val="tx1"/>
                </a:solidFill>
                <a:effectLst/>
                <a:latin typeface="Arial" panose="020B0604020202020204" pitchFamily="34" charset="0"/>
              </a:rPr>
              <a:t> a common </a:t>
            </a:r>
            <a:r>
              <a:rPr kumimoji="0" lang="nl-BE" altLang="nl-BE" sz="2200" b="0" i="0" u="none" strike="noStrike" cap="none" normalizeH="0" baseline="0" dirty="0" err="1">
                <a:ln>
                  <a:noFill/>
                </a:ln>
                <a:solidFill>
                  <a:schemeClr val="tx1"/>
                </a:solidFill>
                <a:effectLst/>
                <a:latin typeface="Arial" panose="020B0604020202020204" pitchFamily="34" charset="0"/>
              </a:rPr>
              <a:t>tagged</a:t>
            </a:r>
            <a:r>
              <a:rPr kumimoji="0" lang="nl-BE" altLang="nl-BE" sz="2200" b="0" i="0" u="none" strike="noStrike" cap="none" normalizeH="0" baseline="0" dirty="0">
                <a:ln>
                  <a:noFill/>
                </a:ln>
                <a:solidFill>
                  <a:schemeClr val="tx1"/>
                </a:solidFill>
                <a:effectLst/>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latin typeface="+mn-lt"/>
                <a:cs typeface="Courier New" panose="02070309020205020404" pitchFamily="49" charset="0"/>
              </a:rPr>
              <a:t>- </a:t>
            </a:r>
            <a:r>
              <a:rPr lang="en-US" sz="2200" dirty="0">
                <a:latin typeface="+mn-lt"/>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latin typeface="+mn-lt"/>
                <a:cs typeface="Courier New" panose="02070309020205020404" pitchFamily="49" charset="0"/>
              </a:rPr>
              <a:t>- </a:t>
            </a:r>
            <a:r>
              <a:rPr lang="en-US" sz="2200" dirty="0">
                <a:latin typeface="+mn-lt"/>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Paste</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295084" y="1080000"/>
            <a:ext cx="6505575" cy="5381625"/>
          </a:xfrm>
          <a:prstGeom prst="rect">
            <a:avLst/>
          </a:prstGeom>
        </p:spPr>
      </p:pic>
    </p:spTree>
    <p:extLst>
      <p:ext uri="{BB962C8B-B14F-4D97-AF65-F5344CB8AC3E}">
        <p14:creationId xmlns:p14="http://schemas.microsoft.com/office/powerpoint/2010/main" val="15314288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a:t>Paste</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a:blip r:embed="rId3"/>
          <a:stretch>
            <a:fillRect/>
          </a:stretch>
        </p:blipFill>
        <p:spPr>
          <a:xfrm>
            <a:off x="395536" y="1080000"/>
            <a:ext cx="6886575" cy="5172075"/>
          </a:xfrm>
          <a:prstGeom prst="rect">
            <a:avLst/>
          </a:prstGeom>
        </p:spPr>
      </p:pic>
    </p:spTree>
    <p:extLst>
      <p:ext uri="{BB962C8B-B14F-4D97-AF65-F5344CB8AC3E}">
        <p14:creationId xmlns:p14="http://schemas.microsoft.com/office/powerpoint/2010/main" val="120583843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Join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Join flags</a:t>
            </a:r>
          </a:p>
        </p:txBody>
      </p:sp>
      <p:sp>
        <p:nvSpPr>
          <p:cNvPr id="605187" name="Rectangle 3"/>
          <p:cNvSpPr>
            <a:spLocks noGrp="1" noChangeArrowheads="1"/>
          </p:cNvSpPr>
          <p:nvPr>
            <p:ph type="body" idx="1"/>
          </p:nvPr>
        </p:nvSpPr>
        <p:spPr>
          <a:xfrm>
            <a:off x="540000" y="1215000"/>
            <a:ext cx="8334000" cy="4428000"/>
          </a:xfrm>
        </p:spPr>
        <p:txBody>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37</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518296" y="1074456"/>
            <a:ext cx="6610350" cy="5715000"/>
          </a:xfrm>
          <a:prstGeom prst="rect">
            <a:avLst/>
          </a:prstGeom>
        </p:spPr>
      </p:pic>
    </p:spTree>
    <p:extLst>
      <p:ext uri="{BB962C8B-B14F-4D97-AF65-F5344CB8AC3E}">
        <p14:creationId xmlns:p14="http://schemas.microsoft.com/office/powerpoint/2010/main" val="417720781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5536" y="1084272"/>
            <a:ext cx="7258050" cy="5610225"/>
          </a:xfrm>
          <a:prstGeom prst="rect">
            <a:avLst/>
          </a:prstGeom>
        </p:spPr>
      </p:pic>
    </p:spTree>
    <p:extLst>
      <p:ext uri="{BB962C8B-B14F-4D97-AF65-F5344CB8AC3E}">
        <p14:creationId xmlns:p14="http://schemas.microsoft.com/office/powerpoint/2010/main" val="247138537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a:blip r:embed="rId3"/>
          <a:stretch>
            <a:fillRect/>
          </a:stretch>
        </p:blipFill>
        <p:spPr>
          <a:xfrm>
            <a:off x="533779" y="1268760"/>
            <a:ext cx="6610350" cy="3800475"/>
          </a:xfrm>
          <a:prstGeom prst="rect">
            <a:avLst/>
          </a:prstGeom>
        </p:spPr>
      </p:pic>
    </p:spTree>
    <p:extLst>
      <p:ext uri="{BB962C8B-B14F-4D97-AF65-F5344CB8AC3E}">
        <p14:creationId xmlns:p14="http://schemas.microsoft.com/office/powerpoint/2010/main" val="21966903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404664"/>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881320"/>
            <a:ext cx="83340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endParaRPr lang="en-US" altLang="en-US" dirty="0"/>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827584" y="4797152"/>
            <a:ext cx="6296025" cy="1980000"/>
          </a:xfrm>
          <a:prstGeom prst="rect">
            <a:avLst/>
          </a:prstGeom>
        </p:spPr>
      </p:pic>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Join</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40</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540000" y="1412776"/>
            <a:ext cx="6991350" cy="3895725"/>
          </a:xfrm>
          <a:prstGeom prst="rect">
            <a:avLst/>
          </a:prstGeom>
        </p:spPr>
      </p:pic>
    </p:spTree>
    <p:extLst>
      <p:ext uri="{BB962C8B-B14F-4D97-AF65-F5344CB8AC3E}">
        <p14:creationId xmlns:p14="http://schemas.microsoft.com/office/powerpoint/2010/main" val="255439092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Sort flags</a:t>
            </a:r>
          </a:p>
        </p:txBody>
      </p:sp>
      <p:sp>
        <p:nvSpPr>
          <p:cNvPr id="605187" name="Rectangle 3"/>
          <p:cNvSpPr>
            <a:spLocks noGrp="1" noChangeArrowheads="1"/>
          </p:cNvSpPr>
          <p:nvPr>
            <p:ph type="body" idx="1"/>
          </p:nvPr>
        </p:nvSpPr>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a:t>Sort </a:t>
            </a:r>
            <a:r>
              <a:rPr lang="pl-PL" dirty="0" err="1"/>
              <a:t>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42</a:t>
            </a:fld>
            <a:endParaRPr lang="nl-NL"/>
          </a:p>
        </p:txBody>
      </p:sp>
      <p:pic>
        <p:nvPicPr>
          <p:cNvPr id="3" name="Picture 2"/>
          <p:cNvPicPr>
            <a:picLocks noChangeAspect="1"/>
          </p:cNvPicPr>
          <p:nvPr/>
        </p:nvPicPr>
        <p:blipFill>
          <a:blip r:embed="rId3"/>
          <a:stretch>
            <a:fillRect/>
          </a:stretch>
        </p:blipFill>
        <p:spPr>
          <a:xfrm>
            <a:off x="544046" y="1071150"/>
            <a:ext cx="8010525" cy="5591175"/>
          </a:xfrm>
          <a:prstGeom prst="rect">
            <a:avLst/>
          </a:prstGeom>
        </p:spPr>
      </p:pic>
    </p:spTree>
    <p:extLst>
      <p:ext uri="{BB962C8B-B14F-4D97-AF65-F5344CB8AC3E}">
        <p14:creationId xmlns:p14="http://schemas.microsoft.com/office/powerpoint/2010/main" val="4933400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pl-PL" dirty="0" err="1"/>
              <a:t>Uniq</a:t>
            </a:r>
            <a:r>
              <a:rPr lang="pl-PL" dirty="0"/>
              <a:t> </a:t>
            </a:r>
            <a:r>
              <a:rPr lang="pl-PL" dirty="0" err="1"/>
              <a:t>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43</a:t>
            </a:fld>
            <a:endParaRPr lang="nl-NL"/>
          </a:p>
        </p:txBody>
      </p:sp>
      <p:pic>
        <p:nvPicPr>
          <p:cNvPr id="5" name="Picture 4"/>
          <p:cNvPicPr>
            <a:picLocks noChangeAspect="1"/>
          </p:cNvPicPr>
          <p:nvPr/>
        </p:nvPicPr>
        <p:blipFill rotWithShape="1">
          <a:blip r:embed="rId3"/>
          <a:srcRect t="-5" b="3544"/>
          <a:stretch/>
        </p:blipFill>
        <p:spPr>
          <a:xfrm>
            <a:off x="538651" y="1124744"/>
            <a:ext cx="7173615" cy="5652000"/>
          </a:xfrm>
          <a:prstGeom prst="rect">
            <a:avLst/>
          </a:prstGeom>
        </p:spPr>
      </p:pic>
      <p:cxnSp>
        <p:nvCxnSpPr>
          <p:cNvPr id="4" name="Straight Arrow Connector 3"/>
          <p:cNvCxnSpPr/>
          <p:nvPr/>
        </p:nvCxnSpPr>
        <p:spPr>
          <a:xfrm flipH="1">
            <a:off x="4572000" y="4941168"/>
            <a:ext cx="1584176" cy="746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04048" y="4364635"/>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Tree>
    <p:extLst>
      <p:ext uri="{BB962C8B-B14F-4D97-AF65-F5344CB8AC3E}">
        <p14:creationId xmlns:p14="http://schemas.microsoft.com/office/powerpoint/2010/main" val="30456730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altLang="en-US"/>
              <a:t>Example Of Cut</a:t>
            </a:r>
          </a:p>
        </p:txBody>
      </p:sp>
      <p:pic>
        <p:nvPicPr>
          <p:cNvPr id="2" name="Picture 1"/>
          <p:cNvPicPr>
            <a:picLocks noChangeAspect="1"/>
          </p:cNvPicPr>
          <p:nvPr/>
        </p:nvPicPr>
        <p:blipFill>
          <a:blip r:embed="rId2"/>
          <a:stretch>
            <a:fillRect/>
          </a:stretch>
        </p:blipFill>
        <p:spPr>
          <a:xfrm>
            <a:off x="540000" y="1080000"/>
            <a:ext cx="8010525" cy="5591175"/>
          </a:xfrm>
          <a:prstGeom prst="rect">
            <a:avLst/>
          </a:prstGeom>
        </p:spPr>
      </p:pic>
    </p:spTree>
    <p:extLst>
      <p:ext uri="{BB962C8B-B14F-4D97-AF65-F5344CB8AC3E}">
        <p14:creationId xmlns:p14="http://schemas.microsoft.com/office/powerpoint/2010/main" val="308857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dirty="0" err="1"/>
              <a:t>Comm</a:t>
            </a:r>
            <a:r>
              <a:rPr lang="pl-PL" dirty="0"/>
              <a:t> example</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47</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a:blip r:embed="rId3"/>
          <a:stretch>
            <a:fillRect/>
          </a:stretch>
        </p:blipFill>
        <p:spPr>
          <a:xfrm>
            <a:off x="1979712" y="44624"/>
            <a:ext cx="6991350" cy="6762750"/>
          </a:xfrm>
          <a:prstGeom prst="rect">
            <a:avLst/>
          </a:prstGeom>
        </p:spPr>
      </p:pic>
    </p:spTree>
    <p:extLst>
      <p:ext uri="{BB962C8B-B14F-4D97-AF65-F5344CB8AC3E}">
        <p14:creationId xmlns:p14="http://schemas.microsoft.com/office/powerpoint/2010/main" val="25631598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The ‘</a:t>
            </a:r>
            <a:r>
              <a:rPr lang="en-US" altLang="en-US" dirty="0" err="1"/>
              <a:t>tr</a:t>
            </a:r>
            <a:r>
              <a:rPr lang="en-US" altLang="en-US" dirty="0"/>
              <a:t>’ Command</a:t>
            </a:r>
          </a:p>
        </p:txBody>
      </p:sp>
      <p:sp>
        <p:nvSpPr>
          <p:cNvPr id="582659" name="Rectangle 3"/>
          <p:cNvSpPr>
            <a:spLocks noGrp="1" noChangeArrowheads="1"/>
          </p:cNvSpPr>
          <p:nvPr>
            <p:ph type="body" idx="1"/>
          </p:nvPr>
        </p:nvSpPr>
        <p:spPr>
          <a:xfrm>
            <a:off x="540000" y="1349999"/>
            <a:ext cx="8496496"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solidFill>
                <a:schemeClr val="tx1"/>
              </a:solidFill>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p>
        </p:txBody>
      </p:sp>
      <p:pic>
        <p:nvPicPr>
          <p:cNvPr id="3" name="Picture 2"/>
          <p:cNvPicPr>
            <a:picLocks noChangeAspect="1"/>
          </p:cNvPicPr>
          <p:nvPr/>
        </p:nvPicPr>
        <p:blipFill rotWithShape="1">
          <a:blip r:embed="rId2"/>
          <a:srcRect t="4" b="53635"/>
          <a:stretch/>
        </p:blipFill>
        <p:spPr>
          <a:xfrm>
            <a:off x="707994" y="3933056"/>
            <a:ext cx="8010525" cy="2592000"/>
          </a:xfrm>
          <a:prstGeom prst="rect">
            <a:avLst/>
          </a:prstGeom>
        </p:spPr>
      </p:pic>
    </p:spTree>
    <p:extLst>
      <p:ext uri="{BB962C8B-B14F-4D97-AF65-F5344CB8AC3E}">
        <p14:creationId xmlns:p14="http://schemas.microsoft.com/office/powerpoint/2010/main" val="1147788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Lower/Upper case letters</a:t>
            </a:r>
          </a:p>
        </p:txBody>
      </p:sp>
      <p:sp>
        <p:nvSpPr>
          <p:cNvPr id="582659" name="Rectangle 3"/>
          <p:cNvSpPr>
            <a:spLocks noGrp="1" noChangeArrowheads="1"/>
          </p:cNvSpPr>
          <p:nvPr>
            <p:ph type="body" idx="1"/>
          </p:nvPr>
        </p:nvSpPr>
        <p:spPr>
          <a:xfrm>
            <a:off x="540000" y="13499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r="23950"/>
          <a:stretch/>
        </p:blipFill>
        <p:spPr>
          <a:xfrm>
            <a:off x="4139952" y="2204864"/>
            <a:ext cx="4788000" cy="3752850"/>
          </a:xfrm>
          <a:prstGeom prst="rect">
            <a:avLst/>
          </a:prstGeom>
        </p:spPr>
      </p:pic>
    </p:spTree>
    <p:extLst>
      <p:ext uri="{BB962C8B-B14F-4D97-AF65-F5344CB8AC3E}">
        <p14:creationId xmlns:p14="http://schemas.microsoft.com/office/powerpoint/2010/main" val="205803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4046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540000" y="1700808"/>
            <a:ext cx="8334000" cy="4428000"/>
          </a:xfrm>
        </p:spPr>
        <p:txBody>
          <a:bodyPr/>
          <a:lstStyle/>
          <a:p>
            <a:r>
              <a:rPr lang="en-US" altLang="en-US" sz="2200" dirty="0">
                <a:latin typeface="+mn-lt"/>
                <a:cs typeface="Courier New" panose="02070309020205020404" pitchFamily="49" charset="0"/>
              </a:rPr>
              <a:t>&lt;() is similar to $() in that the output of the command inside is re-used.</a:t>
            </a:r>
          </a:p>
          <a:p>
            <a:r>
              <a:rPr lang="en-US" altLang="en-US" sz="2200" dirty="0">
                <a:latin typeface="+mn-lt"/>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solidFill>
                  <a:schemeClr val="tx1"/>
                </a:solidFill>
                <a:latin typeface="+mn-lt"/>
                <a:cs typeface="Courier New" panose="02070309020205020404" pitchFamily="49" charset="0"/>
              </a:rPr>
              <a:t>Try:</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file1 &gt;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file2 &gt;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diff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/a /</a:t>
            </a:r>
            <a:r>
              <a:rPr lang="en-US" altLang="en-US" sz="2200" dirty="0" err="1">
                <a:solidFill>
                  <a:schemeClr val="tx1"/>
                </a:solidFill>
                <a:latin typeface="Courier New" panose="02070309020205020404" pitchFamily="49" charset="0"/>
                <a:cs typeface="Courier New" panose="02070309020205020404" pitchFamily="49" charset="0"/>
              </a:rPr>
              <a:t>tmp</a:t>
            </a:r>
            <a:r>
              <a:rPr lang="en-US" altLang="en-US" sz="2200" dirty="0">
                <a:solidFill>
                  <a:schemeClr val="tx1"/>
                </a:solidFill>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solidFill>
                  <a:schemeClr val="tx1"/>
                </a:solidFill>
                <a:latin typeface="+mn-lt"/>
                <a:cs typeface="Courier New" panose="02070309020205020404" pitchFamily="49" charset="0"/>
              </a:rPr>
              <a:t>instead you can write:</a:t>
            </a:r>
          </a:p>
          <a:p>
            <a:pPr marL="360000" lvl="1" indent="0" eaLnBrk="0" fontAlgn="base" hangingPunct="0">
              <a:spcBef>
                <a:spcPct val="0"/>
              </a:spcBef>
              <a:spcAft>
                <a:spcPct val="0"/>
              </a:spcAft>
              <a:buSzTx/>
              <a:buNone/>
            </a:pPr>
            <a:r>
              <a:rPr lang="en-US" altLang="en-US" sz="2200" dirty="0">
                <a:solidFill>
                  <a:schemeClr val="tx1"/>
                </a:solidFill>
                <a:latin typeface="Courier New" panose="02070309020205020404" pitchFamily="49" charset="0"/>
                <a:cs typeface="Courier New" panose="02070309020205020404" pitchFamily="49" charset="0"/>
              </a:rPr>
              <a:t>$ diff &lt;(</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file1) &lt;(</a:t>
            </a:r>
            <a:r>
              <a:rPr lang="en-US" altLang="en-US" sz="2200" dirty="0" err="1">
                <a:solidFill>
                  <a:schemeClr val="tx1"/>
                </a:solidFill>
                <a:latin typeface="Courier New" panose="02070309020205020404" pitchFamily="49" charset="0"/>
                <a:cs typeface="Courier New" panose="02070309020205020404" pitchFamily="49" charset="0"/>
              </a:rPr>
              <a:t>grep</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somestring</a:t>
            </a:r>
            <a:r>
              <a:rPr lang="en-US" altLang="en-US" sz="2200" dirty="0">
                <a:solidFill>
                  <a:schemeClr val="tx1"/>
                </a:solidFill>
                <a:latin typeface="Courier New" panose="02070309020205020404" pitchFamily="49" charset="0"/>
                <a:cs typeface="Courier New" panose="02070309020205020404" pitchFamily="49" charset="0"/>
              </a:rPr>
              <a:t> file2) </a:t>
            </a:r>
          </a:p>
          <a:p>
            <a:endParaRPr lang="en-US" altLang="en-US" sz="2200" dirty="0">
              <a:latin typeface="+mn-lt"/>
              <a:cs typeface="Courier New" panose="02070309020205020404" pitchFamily="49" charset="0"/>
            </a:endParaRPr>
          </a:p>
          <a:p>
            <a:endParaRPr lang="en-US" altLang="en-US" sz="2200" dirty="0">
              <a:latin typeface="+mn-lt"/>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en-US" dirty="0"/>
              <a:t>String manipulation</a:t>
            </a:r>
          </a:p>
        </p:txBody>
      </p:sp>
      <p:sp>
        <p:nvSpPr>
          <p:cNvPr id="582659" name="Rectangle 3"/>
          <p:cNvSpPr>
            <a:spLocks noGrp="1" noChangeArrowheads="1"/>
          </p:cNvSpPr>
          <p:nvPr>
            <p:ph type="body" idx="1"/>
          </p:nvPr>
        </p:nvSpPr>
        <p:spPr>
          <a:xfrm>
            <a:off x="540000" y="1349999"/>
            <a:ext cx="8496496"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99592" y="3429000"/>
            <a:ext cx="6296025" cy="1728000"/>
          </a:xfrm>
          <a:prstGeom prst="rect">
            <a:avLst/>
          </a:prstGeom>
        </p:spPr>
      </p:pic>
    </p:spTree>
    <p:extLst>
      <p:ext uri="{BB962C8B-B14F-4D97-AF65-F5344CB8AC3E}">
        <p14:creationId xmlns:p14="http://schemas.microsoft.com/office/powerpoint/2010/main" val="3501382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dirty="0"/>
              <a:t> wildcard</a:t>
            </a:r>
          </a:p>
        </p:txBody>
      </p:sp>
      <p:graphicFrame>
        <p:nvGraphicFramePr>
          <p:cNvPr id="4" name="Content Placeholder 3"/>
          <p:cNvGraphicFramePr>
            <a:graphicFrameLocks noGrp="1"/>
          </p:cNvGraphicFramePr>
          <p:nvPr>
            <p:ph idx="1"/>
          </p:nvPr>
        </p:nvGraphicFramePr>
        <p:xfrm>
          <a:off x="719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Tree>
    <p:extLst>
      <p:ext uri="{BB962C8B-B14F-4D97-AF65-F5344CB8AC3E}">
        <p14:creationId xmlns:p14="http://schemas.microsoft.com/office/powerpoint/2010/main" val="411832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normAutofit fontScale="90000"/>
          </a:bodyPr>
          <a:lstStyle/>
          <a:p>
            <a:r>
              <a:rPr lang="en-US" altLang="en-US"/>
              <a:t>grep – Global / Regular Expressions / Pattern</a:t>
            </a:r>
          </a:p>
        </p:txBody>
      </p:sp>
      <p:sp>
        <p:nvSpPr>
          <p:cNvPr id="345091" name="Rectangle 3"/>
          <p:cNvSpPr>
            <a:spLocks noGrp="1" noChangeArrowheads="1"/>
          </p:cNvSpPr>
          <p:nvPr>
            <p:ph type="body" idx="1"/>
          </p:nvPr>
        </p:nvSpPr>
        <p:spPr/>
        <p:txBody>
          <a:bodyPr/>
          <a:lstStyle/>
          <a:p>
            <a:r>
              <a:rPr lang="en-US" altLang="en-US"/>
              <a:t>Searches the internals of files and tries to match patterns</a:t>
            </a:r>
          </a:p>
          <a:p>
            <a:r>
              <a:rPr lang="en-US" altLang="en-US"/>
              <a:t>Used to see if a file contains data you are looking for</a:t>
            </a:r>
          </a:p>
          <a:p>
            <a:r>
              <a:rPr lang="en-US" altLang="en-US"/>
              <a:t>Will print out every line that contains a match for that pattern</a:t>
            </a:r>
          </a:p>
          <a:p>
            <a:r>
              <a:rPr lang="en-US" altLang="en-US"/>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430213" y="1497013"/>
            <a:ext cx="8397875" cy="4732337"/>
          </a:xfrm>
        </p:spPr>
        <p:txBody>
          <a:bodyPr/>
          <a:lstStyle/>
          <a:p>
            <a:r>
              <a:rPr lang="en-US" altLang="en-US" dirty="0">
                <a:latin typeface="Courier" pitchFamily="49" charset="0"/>
              </a:rPr>
              <a:t>grep</a:t>
            </a:r>
          </a:p>
          <a:p>
            <a:pPr lvl="1"/>
            <a:r>
              <a:rPr lang="en-US" altLang="en-US" sz="2400" dirty="0"/>
              <a:t>Pattern searching</a:t>
            </a:r>
          </a:p>
          <a:p>
            <a:pPr lvl="1"/>
            <a:r>
              <a:rPr lang="en-US" altLang="en-US" sz="2400" dirty="0"/>
              <a:t>Example:</a:t>
            </a:r>
            <a:r>
              <a:rPr lang="pl-PL" altLang="en-US" sz="2400" dirty="0"/>
              <a:t>   </a:t>
            </a:r>
            <a:r>
              <a:rPr lang="en-US" altLang="en-US" sz="2400" dirty="0">
                <a:latin typeface="Courier" pitchFamily="49" charset="0"/>
              </a:rPr>
              <a:t>grep </a:t>
            </a:r>
            <a:r>
              <a:rPr lang="pl-PL" altLang="en-US" sz="2400" dirty="0" err="1">
                <a:latin typeface="Courier" pitchFamily="49" charset="0"/>
              </a:rPr>
              <a:t>parameters</a:t>
            </a:r>
            <a:r>
              <a:rPr lang="pl-PL" altLang="en-US" sz="2400" dirty="0">
                <a:latin typeface="Courier" pitchFamily="49" charset="0"/>
              </a:rPr>
              <a:t> </a:t>
            </a:r>
            <a:r>
              <a:rPr lang="pl-PL" altLang="en-US" sz="2400" dirty="0" err="1">
                <a:latin typeface="Courier" pitchFamily="49" charset="0"/>
              </a:rPr>
              <a:t>pattern</a:t>
            </a:r>
            <a:r>
              <a:rPr lang="pl-PL" altLang="en-US" sz="2400" dirty="0">
                <a:latin typeface="Courier" pitchFamily="49" charset="0"/>
              </a:rPr>
              <a:t> f</a:t>
            </a:r>
            <a:r>
              <a:rPr lang="en-US" altLang="en-US" sz="2400"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a:blip r:embed="rId2"/>
          <a:stretch>
            <a:fillRect/>
          </a:stretch>
        </p:blipFill>
        <p:spPr>
          <a:xfrm>
            <a:off x="455073" y="1080000"/>
            <a:ext cx="8010525" cy="5591175"/>
          </a:xfrm>
          <a:prstGeom prst="rect">
            <a:avLst/>
          </a:prstGeom>
        </p:spPr>
      </p:pic>
    </p:spTree>
    <p:extLst>
      <p:ext uri="{BB962C8B-B14F-4D97-AF65-F5344CB8AC3E}">
        <p14:creationId xmlns:p14="http://schemas.microsoft.com/office/powerpoint/2010/main" val="1894834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en-US"/>
              <a:t>Common Flags</a:t>
            </a:r>
          </a:p>
        </p:txBody>
      </p:sp>
      <p:sp>
        <p:nvSpPr>
          <p:cNvPr id="346115" name="Rectangle 3"/>
          <p:cNvSpPr>
            <a:spLocks noGrp="1" noChangeArrowheads="1"/>
          </p:cNvSpPr>
          <p:nvPr>
            <p:ph type="body" idx="1"/>
          </p:nvPr>
        </p:nvSpPr>
        <p:spPr/>
        <p:txBody>
          <a:bodyPr/>
          <a:lstStyle/>
          <a:p>
            <a:pPr>
              <a:lnSpc>
                <a:spcPct val="90000"/>
              </a:lnSpc>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lnSpc>
                <a:spcPct val="90000"/>
              </a:lnSpc>
              <a:spcBef>
                <a:spcPts val="300"/>
              </a:spcBef>
            </a:pPr>
            <a:r>
              <a:rPr lang="en-US" altLang="en-US" sz="2200" dirty="0"/>
              <a:t>Case insensitive (upper and lower cases are treated the same)</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-n</a:t>
            </a:r>
          </a:p>
          <a:p>
            <a:pPr lvl="1">
              <a:lnSpc>
                <a:spcPct val="90000"/>
              </a:lnSpc>
              <a:spcBef>
                <a:spcPts val="300"/>
              </a:spcBef>
            </a:pPr>
            <a:r>
              <a:rPr lang="en-US" altLang="en-US" sz="2200" dirty="0"/>
              <a:t>Print out the line numbers</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-r</a:t>
            </a:r>
          </a:p>
          <a:p>
            <a:pPr lvl="1">
              <a:lnSpc>
                <a:spcPct val="90000"/>
              </a:lnSpc>
              <a:spcBef>
                <a:spcPts val="300"/>
              </a:spcBef>
            </a:pPr>
            <a:r>
              <a:rPr lang="en-US" altLang="en-US" sz="2200" dirty="0"/>
              <a:t>Recursively traverse the directory</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-v</a:t>
            </a:r>
          </a:p>
          <a:p>
            <a:pPr lvl="1">
              <a:lnSpc>
                <a:spcPct val="90000"/>
              </a:lnSpc>
              <a:spcBef>
                <a:spcPts val="300"/>
              </a:spcBef>
            </a:pPr>
            <a:r>
              <a:rPr lang="en-US" altLang="en-US" sz="2200" dirty="0"/>
              <a:t>Invert the results (show all non-matching lines)</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lnSpc>
                <a:spcPct val="90000"/>
              </a:lnSpc>
              <a:spcBef>
                <a:spcPts val="300"/>
              </a:spcBef>
            </a:pPr>
            <a:r>
              <a:rPr lang="en-US" altLang="en-US" sz="2200" dirty="0"/>
              <a:t>Shows only the name of matching file, not the matches (useful in combination with find)</a:t>
            </a:r>
          </a:p>
          <a:p>
            <a:pPr>
              <a:lnSpc>
                <a:spcPct val="90000"/>
              </a:lnSpc>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lnSpc>
                <a:spcPct val="90000"/>
              </a:lnSpc>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en-US"/>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en-US"/>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en-US"/>
              <a:t>How grep Views Regular Expressions</a:t>
            </a:r>
          </a:p>
        </p:txBody>
      </p:sp>
      <p:sp>
        <p:nvSpPr>
          <p:cNvPr id="347139" name="Rectangle 3"/>
          <p:cNvSpPr>
            <a:spLocks noGrp="1" noChangeArrowheads="1"/>
          </p:cNvSpPr>
          <p:nvPr>
            <p:ph type="body" idx="1"/>
          </p:nvPr>
        </p:nvSpPr>
        <p:spPr/>
        <p:txBody>
          <a:bodyPr/>
          <a:lstStyle/>
          <a:p>
            <a:pPr>
              <a:lnSpc>
                <a:spcPct val="90000"/>
              </a:lnSpc>
            </a:pPr>
            <a:r>
              <a:rPr lang="en-US" altLang="en-US"/>
              <a:t>Unfortunately, grep’s regular expressions are completely different than the shell wildcards</a:t>
            </a:r>
          </a:p>
          <a:p>
            <a:pPr>
              <a:lnSpc>
                <a:spcPct val="90000"/>
              </a:lnSpc>
            </a:pPr>
            <a:r>
              <a:rPr lang="en-US" altLang="en-US"/>
              <a:t>Some of the symbols are the same, but they are used in different ways</a:t>
            </a:r>
          </a:p>
          <a:p>
            <a:pPr>
              <a:lnSpc>
                <a:spcPct val="90000"/>
              </a:lnSpc>
            </a:pPr>
            <a:r>
              <a:rPr lang="en-US" altLang="en-US"/>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en-US"/>
              <a:t>Notation</a:t>
            </a:r>
          </a:p>
        </p:txBody>
      </p:sp>
      <p:sp>
        <p:nvSpPr>
          <p:cNvPr id="353283" name="Rectangle 3"/>
          <p:cNvSpPr>
            <a:spLocks noGrp="1" noChangeArrowheads="1"/>
          </p:cNvSpPr>
          <p:nvPr>
            <p:ph type="body" idx="1"/>
          </p:nvPr>
        </p:nvSpPr>
        <p:spPr/>
        <p:txBody>
          <a:bodyPr/>
          <a:lstStyle/>
          <a:p>
            <a:pPr>
              <a:lnSpc>
                <a:spcPct val="90000"/>
              </a:lnSpc>
            </a:pPr>
            <a:r>
              <a:rPr lang="en-US" altLang="en-US" sz="2400"/>
              <a:t>^</a:t>
            </a:r>
          </a:p>
          <a:p>
            <a:pPr lvl="1">
              <a:lnSpc>
                <a:spcPct val="90000"/>
              </a:lnSpc>
            </a:pPr>
            <a:r>
              <a:rPr lang="en-US" altLang="en-US" sz="2000"/>
              <a:t>Beginning of the line – left rooted</a:t>
            </a:r>
          </a:p>
          <a:p>
            <a:pPr>
              <a:lnSpc>
                <a:spcPct val="90000"/>
              </a:lnSpc>
            </a:pPr>
            <a:r>
              <a:rPr lang="en-US" altLang="en-US" sz="2400"/>
              <a:t>$</a:t>
            </a:r>
          </a:p>
          <a:p>
            <a:pPr lvl="1">
              <a:lnSpc>
                <a:spcPct val="90000"/>
              </a:lnSpc>
            </a:pPr>
            <a:r>
              <a:rPr lang="en-US" altLang="en-US" sz="2000"/>
              <a:t>End of the line – right rooted</a:t>
            </a:r>
          </a:p>
          <a:p>
            <a:pPr>
              <a:lnSpc>
                <a:spcPct val="90000"/>
              </a:lnSpc>
            </a:pPr>
            <a:r>
              <a:rPr lang="en-US" altLang="en-US" sz="2400"/>
              <a:t>.</a:t>
            </a:r>
          </a:p>
          <a:p>
            <a:pPr lvl="1">
              <a:lnSpc>
                <a:spcPct val="90000"/>
              </a:lnSpc>
            </a:pPr>
            <a:r>
              <a:rPr lang="en-US" altLang="en-US" sz="2000"/>
              <a:t>Any single character</a:t>
            </a:r>
          </a:p>
          <a:p>
            <a:pPr>
              <a:lnSpc>
                <a:spcPct val="90000"/>
              </a:lnSpc>
            </a:pPr>
            <a:r>
              <a:rPr lang="en-US" altLang="en-US" sz="2400"/>
              <a:t>[xy]</a:t>
            </a:r>
          </a:p>
          <a:p>
            <a:pPr lvl="1">
              <a:lnSpc>
                <a:spcPct val="90000"/>
              </a:lnSpc>
            </a:pPr>
            <a:r>
              <a:rPr lang="en-US" altLang="en-US" sz="2000"/>
              <a:t>Any character in the set</a:t>
            </a:r>
          </a:p>
          <a:p>
            <a:pPr>
              <a:lnSpc>
                <a:spcPct val="90000"/>
              </a:lnSpc>
            </a:pPr>
            <a:r>
              <a:rPr lang="en-US" altLang="en-US" sz="2400"/>
              <a:t>[^a-z]</a:t>
            </a:r>
          </a:p>
          <a:p>
            <a:pPr lvl="1">
              <a:lnSpc>
                <a:spcPct val="90000"/>
              </a:lnSpc>
            </a:pPr>
            <a:r>
              <a:rPr lang="en-US" altLang="en-US" sz="2000"/>
              <a:t>Any character not in the set</a:t>
            </a:r>
          </a:p>
          <a:p>
            <a:pPr>
              <a:lnSpc>
                <a:spcPct val="90000"/>
              </a:lnSpc>
            </a:pPr>
            <a:r>
              <a:rPr lang="en-US" altLang="en-US" sz="2400"/>
              <a:t>B*</a:t>
            </a:r>
          </a:p>
          <a:p>
            <a:pPr lvl="1">
              <a:lnSpc>
                <a:spcPct val="90000"/>
              </a:lnSpc>
            </a:pPr>
            <a:r>
              <a:rPr lang="en-US" altLang="en-US" sz="200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en-US"/>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en-US"/>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555821" y="2564904"/>
            <a:ext cx="7562850" cy="733425"/>
          </a:xfrm>
          <a:prstGeom prst="rect">
            <a:avLst/>
          </a:prstGeom>
        </p:spPr>
      </p:pic>
    </p:spTree>
    <p:extLst>
      <p:ext uri="{BB962C8B-B14F-4D97-AF65-F5344CB8AC3E}">
        <p14:creationId xmlns:p14="http://schemas.microsoft.com/office/powerpoint/2010/main" val="2365000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find</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tmp</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mtime</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+14 |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xargs</a:t>
            </a:r>
            <a:r>
              <a:rPr kumimoji="0" lang="nl-BE" altLang="nl-BE" sz="2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sz="2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rm</a:t>
            </a:r>
            <a:r>
              <a:rPr kumimoji="0" lang="nl-BE" altLang="nl-B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nl-BE" altLang="nl-BE" sz="4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a:blip r:embed="rId3"/>
          <a:stretch>
            <a:fillRect/>
          </a:stretch>
        </p:blipFill>
        <p:spPr>
          <a:xfrm>
            <a:off x="677585" y="2667804"/>
            <a:ext cx="7848600" cy="63817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40000" y="5112986"/>
            <a:ext cx="7810500" cy="1285875"/>
          </a:xfrm>
          <a:prstGeom prst="rect">
            <a:avLst/>
          </a:prstGeom>
        </p:spPr>
      </p:pic>
    </p:spTree>
    <p:extLst>
      <p:ext uri="{BB962C8B-B14F-4D97-AF65-F5344CB8AC3E}">
        <p14:creationId xmlns:p14="http://schemas.microsoft.com/office/powerpoint/2010/main" val="3577567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69</a:t>
            </a:fld>
            <a:endParaRPr lang="nl-NL"/>
          </a:p>
        </p:txBody>
      </p:sp>
    </p:spTree>
    <p:extLst>
      <p:ext uri="{BB962C8B-B14F-4D97-AF65-F5344CB8AC3E}">
        <p14:creationId xmlns:p14="http://schemas.microsoft.com/office/powerpoint/2010/main" val="1601558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5" name="Straight Connector 4"/>
          <p:cNvCxnSpPr/>
          <p:nvPr/>
        </p:nvCxnSpPr>
        <p:spPr>
          <a:xfrm>
            <a:off x="0" y="3789040"/>
            <a:ext cx="827584" cy="72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0" y="3789040"/>
            <a:ext cx="891208" cy="72846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97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8848"/>
            <a:ext cx="9144000" cy="51435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
        <p:nvSpPr>
          <p:cNvPr id="5" name="Afgeronde rechthoek 14"/>
          <p:cNvSpPr/>
          <p:nvPr/>
        </p:nvSpPr>
        <p:spPr>
          <a:xfrm>
            <a:off x="226984" y="3356992"/>
            <a:ext cx="1752727"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59737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 t="296" r="38979" b="4506"/>
          <a:stretch/>
        </p:blipFill>
        <p:spPr>
          <a:xfrm>
            <a:off x="1187624" y="1122980"/>
            <a:ext cx="5580000" cy="4896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
        <p:nvSpPr>
          <p:cNvPr id="5" name="Afgeronde rechthoek 14"/>
          <p:cNvSpPr/>
          <p:nvPr/>
        </p:nvSpPr>
        <p:spPr>
          <a:xfrm>
            <a:off x="3707904" y="2866140"/>
            <a:ext cx="2952328" cy="6348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90665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3473" t="18486" r="15742" b="22488"/>
          <a:stretch/>
        </p:blipFill>
        <p:spPr>
          <a:xfrm>
            <a:off x="755576" y="1239254"/>
            <a:ext cx="7056288" cy="4649492"/>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
        <p:nvSpPr>
          <p:cNvPr id="5" name="Afgeronde rechthoek 14"/>
          <p:cNvSpPr/>
          <p:nvPr/>
        </p:nvSpPr>
        <p:spPr>
          <a:xfrm>
            <a:off x="1619672" y="1988839"/>
            <a:ext cx="2664296"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Afgeronde rechthoek 14"/>
          <p:cNvSpPr/>
          <p:nvPr/>
        </p:nvSpPr>
        <p:spPr>
          <a:xfrm>
            <a:off x="2123728" y="2597903"/>
            <a:ext cx="720080"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Afgeronde rechthoek 14"/>
          <p:cNvSpPr/>
          <p:nvPr/>
        </p:nvSpPr>
        <p:spPr>
          <a:xfrm>
            <a:off x="6228184" y="5301208"/>
            <a:ext cx="720080"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04410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 r="38979" b="4112"/>
          <a:stretch/>
        </p:blipFill>
        <p:spPr>
          <a:xfrm>
            <a:off x="1307392" y="1260000"/>
            <a:ext cx="5580000" cy="493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
        <p:nvSpPr>
          <p:cNvPr id="5" name="Afgeronde rechthoek 14"/>
          <p:cNvSpPr/>
          <p:nvPr/>
        </p:nvSpPr>
        <p:spPr>
          <a:xfrm>
            <a:off x="3808711" y="5301208"/>
            <a:ext cx="1752727"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61708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41734" b="7611"/>
          <a:stretch/>
        </p:blipFill>
        <p:spPr>
          <a:xfrm>
            <a:off x="755576" y="1192501"/>
            <a:ext cx="5328000" cy="475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
        <p:nvSpPr>
          <p:cNvPr id="5" name="Afgeronde rechthoek 14"/>
          <p:cNvSpPr/>
          <p:nvPr/>
        </p:nvSpPr>
        <p:spPr>
          <a:xfrm>
            <a:off x="3563889" y="3023940"/>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Afgeronde rechthoek 14"/>
          <p:cNvSpPr/>
          <p:nvPr/>
        </p:nvSpPr>
        <p:spPr>
          <a:xfrm>
            <a:off x="4707000" y="2132856"/>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04366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41734" b="8311"/>
          <a:stretch/>
        </p:blipFill>
        <p:spPr>
          <a:xfrm>
            <a:off x="1259929" y="1332000"/>
            <a:ext cx="5328000" cy="4716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
        <p:nvSpPr>
          <p:cNvPr id="5" name="Afgeronde rechthoek 14"/>
          <p:cNvSpPr/>
          <p:nvPr/>
        </p:nvSpPr>
        <p:spPr>
          <a:xfrm>
            <a:off x="5076056" y="1916832"/>
            <a:ext cx="7200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Afgeronde rechthoek 14"/>
          <p:cNvSpPr/>
          <p:nvPr/>
        </p:nvSpPr>
        <p:spPr>
          <a:xfrm>
            <a:off x="4534648" y="5775864"/>
            <a:ext cx="720080" cy="2454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06321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 r="38979" b="4112"/>
          <a:stretch/>
        </p:blipFill>
        <p:spPr>
          <a:xfrm>
            <a:off x="1566808" y="1040710"/>
            <a:ext cx="5580000" cy="4932000"/>
          </a:xfrm>
          <a:prstGeom prst="rect">
            <a:avLst/>
          </a:prstGeom>
        </p:spPr>
      </p:pic>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
        <p:nvSpPr>
          <p:cNvPr id="5" name="Afgeronde rechthoek 14"/>
          <p:cNvSpPr/>
          <p:nvPr/>
        </p:nvSpPr>
        <p:spPr>
          <a:xfrm>
            <a:off x="4139952" y="4797152"/>
            <a:ext cx="136815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9364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14259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18064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49519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61066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39501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63457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45020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42622905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5576" y="4754880"/>
            <a:ext cx="7488832" cy="294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55576" y="3284984"/>
            <a:ext cx="7560840"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99592" y="2420888"/>
            <a:ext cx="3744416"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755576" y="692696"/>
            <a:ext cx="7128792" cy="2880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86</a:t>
            </a:fld>
            <a:endParaRPr lang="nl-NL"/>
          </a:p>
        </p:txBody>
      </p:sp>
      <p:sp>
        <p:nvSpPr>
          <p:cNvPr id="5" name="Rectangle 3"/>
          <p:cNvSpPr txBox="1">
            <a:spLocks noChangeArrowheads="1"/>
          </p:cNvSpPr>
          <p:nvPr/>
        </p:nvSpPr>
        <p:spPr>
          <a:xfrm>
            <a:off x="179512" y="116632"/>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1900" dirty="0"/>
              <a:t>Create a file that has a filename of the date in the format DD-MM-YY.log</a:t>
            </a:r>
          </a:p>
          <a:p>
            <a:pPr marL="609600" indent="-609600">
              <a:buFont typeface="Wingdings" pitchFamily="2" charset="2"/>
              <a:buAutoNum type="arabicPeriod"/>
            </a:pPr>
            <a:r>
              <a:rPr lang="en-US" altLang="en-US" sz="1900" dirty="0"/>
              <a:t>Download the file </a:t>
            </a:r>
            <a:r>
              <a:rPr lang="en-US" altLang="en-US" sz="1900" dirty="0">
                <a:solidFill>
                  <a:schemeClr val="bg2"/>
                </a:solidFill>
                <a:hlinkClick r:id="rId2"/>
              </a:rPr>
              <a:t>https://sites.google.com/site/magselwakuleuven/downloads/ex1.fa</a:t>
            </a:r>
            <a:r>
              <a:rPr lang="en-US" altLang="en-US" sz="1900" dirty="0"/>
              <a:t> and change all the capital letter A and C into lower case (save into a new file)</a:t>
            </a:r>
          </a:p>
          <a:p>
            <a:pPr marL="609600" indent="-609600">
              <a:buFont typeface="Wingdings" pitchFamily="2" charset="2"/>
              <a:buAutoNum type="arabicPeriod"/>
            </a:pPr>
            <a:r>
              <a:rPr lang="en-US" altLang="en-US" sz="1900" dirty="0"/>
              <a:t>Modify ex1.fa file so that A is changed into B, C into D, etc. (save into a new file)</a:t>
            </a:r>
          </a:p>
          <a:p>
            <a:pPr marL="609600" indent="-609600">
              <a:buFont typeface="Wingdings" pitchFamily="2" charset="2"/>
              <a:buAutoNum type="arabicPeriod"/>
            </a:pPr>
            <a:r>
              <a:rPr lang="en-US" altLang="en-US" sz="1900" dirty="0"/>
              <a:t>Create a file containing some information, e.g. “</a:t>
            </a:r>
            <a:r>
              <a:rPr lang="en-US" altLang="en-US" sz="1900" i="1" dirty="0"/>
              <a:t>Hello Mag, it is a nice sunny day.</a:t>
            </a:r>
            <a:r>
              <a:rPr lang="en-US" altLang="en-US" sz="1900" dirty="0"/>
              <a:t>” Write a conversion tool for Rot13 (</a:t>
            </a:r>
            <a:r>
              <a:rPr lang="en-US" altLang="en-US" sz="1900" dirty="0">
                <a:hlinkClick r:id="rId3"/>
              </a:rPr>
              <a:t>https://en.wikipedia.org/wiki/ROT13</a:t>
            </a:r>
            <a:r>
              <a:rPr lang="en-US" altLang="en-US" sz="1900" dirty="0"/>
              <a:t>). Apply it once to the file, check the output, apply again and compare the output with the original file.</a:t>
            </a:r>
          </a:p>
          <a:p>
            <a:pPr marL="609600" indent="-609600">
              <a:buFont typeface="Wingdings" pitchFamily="2" charset="2"/>
              <a:buAutoNum type="arabicPeriod"/>
            </a:pPr>
            <a:r>
              <a:rPr lang="en-US" altLang="en-US" sz="1900" dirty="0"/>
              <a:t>Download the file </a:t>
            </a:r>
            <a:r>
              <a:rPr lang="en-US" altLang="en-US" sz="1900" dirty="0">
                <a:hlinkClick r:id="rId4"/>
              </a:rPr>
              <a:t>https://sites.google.com/site/magselwakuleuven/downloads/lp_hpcinfo</a:t>
            </a:r>
            <a:r>
              <a:rPr lang="en-US" altLang="en-US" sz="1900" dirty="0"/>
              <a:t> and save into a new file only column 5</a:t>
            </a:r>
          </a:p>
          <a:p>
            <a:pPr marL="609600" indent="-609600">
              <a:buFont typeface="Wingdings" pitchFamily="2" charset="2"/>
              <a:buAutoNum type="arabicPeriod"/>
            </a:pPr>
            <a:r>
              <a:rPr lang="en-US" altLang="en-US" sz="1900" dirty="0"/>
              <a:t>Remove duplicated lines from the file</a:t>
            </a:r>
          </a:p>
          <a:p>
            <a:pPr marL="609600" indent="-609600">
              <a:buFont typeface="Wingdings" pitchFamily="2" charset="2"/>
              <a:buAutoNum type="arabicPeriod"/>
            </a:pPr>
            <a:r>
              <a:rPr lang="en-US" altLang="en-US" sz="1900" dirty="0"/>
              <a:t>Sort </a:t>
            </a:r>
            <a:r>
              <a:rPr lang="en-US" altLang="en-US" sz="1900" dirty="0" err="1"/>
              <a:t>lp_hpcinfo</a:t>
            </a:r>
            <a:r>
              <a:rPr lang="en-US" altLang="en-US" sz="1900" dirty="0"/>
              <a:t> according to the 5th column</a:t>
            </a:r>
          </a:p>
          <a:p>
            <a:pPr marL="609600" indent="-609600">
              <a:buFont typeface="Wingdings" pitchFamily="2" charset="2"/>
              <a:buAutoNum type="arabicPeriod"/>
            </a:pPr>
            <a:r>
              <a:rPr lang="en-US" altLang="en-US" sz="1900" dirty="0"/>
              <a:t>Download the file </a:t>
            </a:r>
            <a:r>
              <a:rPr lang="en-US" altLang="en-US" sz="1900" dirty="0">
                <a:hlinkClick r:id="rId5"/>
              </a:rPr>
              <a:t>https://sites.google.com/site/magselwakuleuven/downloads/20170601</a:t>
            </a:r>
            <a:r>
              <a:rPr lang="en-US" altLang="en-US" sz="1900" dirty="0"/>
              <a:t> and print only lines that contain </a:t>
            </a:r>
            <a:r>
              <a:rPr lang="en-US" altLang="en-US" sz="1900" dirty="0" err="1"/>
              <a:t>Exit_status</a:t>
            </a:r>
            <a:r>
              <a:rPr lang="en-US" altLang="en-US" sz="1900" dirty="0"/>
              <a:t>=0</a:t>
            </a:r>
          </a:p>
          <a:p>
            <a:pPr marL="609600" indent="-609600">
              <a:buFont typeface="Wingdings" pitchFamily="2" charset="2"/>
              <a:buAutoNum type="arabicPeriod"/>
            </a:pPr>
            <a:r>
              <a:rPr lang="en-US" altLang="en-US" sz="1900" dirty="0"/>
              <a:t>From 20170601 print only lines that do not contain “;E;”</a:t>
            </a:r>
          </a:p>
          <a:p>
            <a:pPr marL="609600" indent="-609600">
              <a:buFont typeface="Wingdings" pitchFamily="2" charset="2"/>
              <a:buAutoNum type="arabicPeriod"/>
            </a:pPr>
            <a:r>
              <a:rPr lang="en-US" altLang="en-US" sz="1900" dirty="0"/>
              <a:t>From 20170601 print only lines that contain r3i0n11 or r3i0n12</a:t>
            </a:r>
          </a:p>
          <a:p>
            <a:pPr marL="609600" indent="-609600">
              <a:buFont typeface="Wingdings" pitchFamily="2" charset="2"/>
              <a:buAutoNum type="arabicPeriod"/>
            </a:pPr>
            <a:r>
              <a:rPr lang="en-US" altLang="en-US" sz="1900" dirty="0"/>
              <a:t>From 20170601 print only lines that contain both “;E; and “</a:t>
            </a:r>
            <a:r>
              <a:rPr lang="en-US" altLang="en-US" sz="1900" dirty="0" err="1"/>
              <a:t>Exit_status</a:t>
            </a:r>
            <a:r>
              <a:rPr lang="en-US" altLang="en-US" sz="1900" dirty="0"/>
              <a:t>=0”</a:t>
            </a:r>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a:p>
            <a:pPr marL="609600" indent="-609600">
              <a:buFont typeface="Wingdings" pitchFamily="2" charset="2"/>
              <a:buAutoNum type="arabicPeriod"/>
            </a:pPr>
            <a:endParaRPr lang="en-US" altLang="en-US" sz="1900" dirty="0"/>
          </a:p>
        </p:txBody>
      </p:sp>
    </p:spTree>
    <p:extLst>
      <p:ext uri="{BB962C8B-B14F-4D97-AF65-F5344CB8AC3E}">
        <p14:creationId xmlns:p14="http://schemas.microsoft.com/office/powerpoint/2010/main" val="1803346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87</a:t>
            </a:fld>
            <a:endParaRPr lang="nl-NL" dirty="0"/>
          </a:p>
        </p:txBody>
      </p:sp>
      <p:sp>
        <p:nvSpPr>
          <p:cNvPr id="5" name="Rectangle 3"/>
          <p:cNvSpPr txBox="1">
            <a:spLocks noChangeArrowheads="1"/>
          </p:cNvSpPr>
          <p:nvPr/>
        </p:nvSpPr>
        <p:spPr>
          <a:xfrm>
            <a:off x="107504" y="692696"/>
            <a:ext cx="8856984"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[A-C] [a-c] &lt; ex1.fa  &gt; ex1a.fa</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'[A-Z]' '[B-ZA]' &lt;ex1.fa </a:t>
            </a:r>
          </a:p>
          <a:p>
            <a:pPr marL="609600" indent="-609600">
              <a:buFont typeface="Wingdings" pitchFamily="2" charset="2"/>
              <a:buAutoNum type="arabicPeriod"/>
            </a:pP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r13inp.txt &gt; r13out1.txt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r13out1.txt &gt; r13out2.txt</a:t>
            </a:r>
          </a:p>
          <a:p>
            <a:r>
              <a:rPr lang="en-US" altLang="en-US" sz="20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000" dirty="0">
                <a:latin typeface="Courier New" panose="02070309020205020404" pitchFamily="49" charset="0"/>
                <a:cs typeface="Courier New" panose="02070309020205020404" pitchFamily="49" charset="0"/>
              </a:rPr>
              <a:t> cut -d' ' -f5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000" dirty="0">
                <a:latin typeface="Courier New" panose="02070309020205020404" pitchFamily="49" charset="0"/>
                <a:cs typeface="Courier New" panose="02070309020205020404" pitchFamily="49" charset="0"/>
              </a:rPr>
              <a:t>sort hpcinfo.log |</a:t>
            </a:r>
            <a:r>
              <a:rPr lang="en-US" altLang="en-US" sz="2000" dirty="0" err="1">
                <a:latin typeface="Courier New" panose="02070309020205020404" pitchFamily="49" charset="0"/>
                <a:cs typeface="Courier New" panose="02070309020205020404" pitchFamily="49" charset="0"/>
              </a:rPr>
              <a:t>uniq</a:t>
            </a:r>
            <a:r>
              <a:rPr lang="en-US" altLang="en-US" sz="2000" dirty="0">
                <a:latin typeface="Courier New" panose="02070309020205020404" pitchFamily="49" charset="0"/>
                <a:cs typeface="Courier New" panose="02070309020205020404" pitchFamily="49" charset="0"/>
              </a:rPr>
              <a:t>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en-US" altLang="en-US" sz="2000" dirty="0">
                <a:latin typeface="+mn-lt"/>
                <a:cs typeface="Courier New" panose="02070309020205020404" pitchFamily="49" charset="0"/>
              </a:rPr>
              <a:t>or:</a:t>
            </a:r>
            <a:r>
              <a:rPr lang="en-US" altLang="en-US" sz="2000" dirty="0">
                <a:latin typeface="Courier New" panose="02070309020205020404" pitchFamily="49" charset="0"/>
                <a:cs typeface="Courier New" panose="02070309020205020404" pitchFamily="49" charset="0"/>
              </a:rPr>
              <a:t> sort –u hpcinfo.log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000" dirty="0">
                <a:latin typeface="Courier New" panose="02070309020205020404" pitchFamily="49" charset="0"/>
                <a:cs typeface="Courier New" panose="02070309020205020404" pitchFamily="49" charset="0"/>
              </a:rPr>
              <a:t>sort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-v ";E;" 20170601</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"r3i0n11|r3i0n12"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 20170601 </a:t>
            </a:r>
          </a:p>
          <a:p>
            <a:pPr marL="609600" indent="-609600">
              <a:buFont typeface="+mj-lt"/>
              <a:buAutoNum type="arabicPeriod" startAt="11"/>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a:t>
            </a:r>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p:txBody>
      </p:sp>
    </p:spTree>
    <p:extLst>
      <p:ext uri="{BB962C8B-B14F-4D97-AF65-F5344CB8AC3E}">
        <p14:creationId xmlns:p14="http://schemas.microsoft.com/office/powerpoint/2010/main" val="1289308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88</a:t>
            </a:fld>
            <a:endParaRPr lang="nl-NL" dirty="0"/>
          </a:p>
        </p:txBody>
      </p:sp>
      <p:sp>
        <p:nvSpPr>
          <p:cNvPr id="5" name="Rectangle 3"/>
          <p:cNvSpPr txBox="1">
            <a:spLocks noChangeArrowheads="1"/>
          </p:cNvSpPr>
          <p:nvPr/>
        </p:nvSpPr>
        <p:spPr>
          <a:xfrm>
            <a:off x="107504" y="692696"/>
            <a:ext cx="8856984"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[A-C] [a-c] &lt; ex1.fa  &gt; ex1a.fa</a:t>
            </a:r>
          </a:p>
          <a:p>
            <a:pPr marL="609600" indent="-609600">
              <a:buFont typeface="Wingdings" pitchFamily="2" charset="2"/>
              <a:buAutoNum type="arabicPeriod"/>
            </a:pPr>
            <a:r>
              <a:rPr lang="en-US" altLang="en-US" sz="2000" dirty="0" err="1">
                <a:latin typeface="Courier New" panose="02070309020205020404" pitchFamily="49" charset="0"/>
                <a:cs typeface="Courier New" panose="02070309020205020404" pitchFamily="49" charset="0"/>
              </a:rPr>
              <a:t>tr</a:t>
            </a:r>
            <a:r>
              <a:rPr lang="en-US" altLang="en-US" sz="2000" dirty="0">
                <a:latin typeface="Courier New" panose="02070309020205020404" pitchFamily="49" charset="0"/>
                <a:cs typeface="Courier New" panose="02070309020205020404" pitchFamily="49" charset="0"/>
              </a:rPr>
              <a:t> '[A-Z]' '[B-ZA]' &lt;ex1.fa </a:t>
            </a:r>
          </a:p>
          <a:p>
            <a:pPr marL="609600" indent="-609600">
              <a:buFont typeface="Wingdings" pitchFamily="2" charset="2"/>
              <a:buAutoNum type="arabicPeriod"/>
            </a:pP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r13inp.txt &gt; r13out1.txt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tr</a:t>
            </a:r>
            <a:r>
              <a:rPr lang="pl-PL" altLang="en-US" sz="2000" dirty="0">
                <a:latin typeface="Courier New" panose="02070309020205020404" pitchFamily="49" charset="0"/>
                <a:cs typeface="Courier New" panose="02070309020205020404" pitchFamily="49" charset="0"/>
              </a:rPr>
              <a:t> A-Za-z N-ZA-Mn-za-m &lt; r13out1.txt &gt; r13out2.txt</a:t>
            </a:r>
          </a:p>
          <a:p>
            <a:r>
              <a:rPr lang="en-US" altLang="en-US" sz="20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000" dirty="0">
                <a:latin typeface="Courier New" panose="02070309020205020404" pitchFamily="49" charset="0"/>
                <a:cs typeface="Courier New" panose="02070309020205020404" pitchFamily="49" charset="0"/>
              </a:rPr>
              <a:t> cut -d' ' -f5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000" dirty="0">
                <a:latin typeface="Courier New" panose="02070309020205020404" pitchFamily="49" charset="0"/>
                <a:cs typeface="Courier New" panose="02070309020205020404" pitchFamily="49" charset="0"/>
              </a:rPr>
              <a:t>sort hpcinfo.log |</a:t>
            </a:r>
            <a:r>
              <a:rPr lang="en-US" altLang="en-US" sz="2000" dirty="0" err="1">
                <a:latin typeface="Courier New" panose="02070309020205020404" pitchFamily="49" charset="0"/>
                <a:cs typeface="Courier New" panose="02070309020205020404" pitchFamily="49" charset="0"/>
              </a:rPr>
              <a:t>uniq</a:t>
            </a:r>
            <a:r>
              <a:rPr lang="en-US" altLang="en-US" sz="2000" dirty="0">
                <a:latin typeface="Courier New" panose="02070309020205020404" pitchFamily="49" charset="0"/>
                <a:cs typeface="Courier New" panose="02070309020205020404" pitchFamily="49" charset="0"/>
              </a:rPr>
              <a:t>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a:t>
            </a:r>
            <a:r>
              <a:rPr lang="en-US" altLang="en-US" sz="2000" dirty="0">
                <a:latin typeface="+mn-lt"/>
                <a:cs typeface="Courier New" panose="02070309020205020404" pitchFamily="49" charset="0"/>
              </a:rPr>
              <a:t>or:</a:t>
            </a:r>
            <a:r>
              <a:rPr lang="en-US" altLang="en-US" sz="2000" dirty="0">
                <a:latin typeface="Courier New" panose="02070309020205020404" pitchFamily="49" charset="0"/>
                <a:cs typeface="Courier New" panose="02070309020205020404" pitchFamily="49" charset="0"/>
              </a:rPr>
              <a:t> sort –u hpcinfo.log &gt; </a:t>
            </a:r>
            <a:r>
              <a:rPr lang="en-US" altLang="en-US" sz="2000" dirty="0" err="1">
                <a:latin typeface="Courier New" panose="02070309020205020404" pitchFamily="49" charset="0"/>
                <a:cs typeface="Courier New" panose="02070309020205020404" pitchFamily="49" charset="0"/>
              </a:rPr>
              <a:t>hpcinfo</a:t>
            </a:r>
            <a:endParaRPr lang="en-US" altLang="en-US" sz="20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000" dirty="0">
                <a:latin typeface="Courier New" panose="02070309020205020404" pitchFamily="49" charset="0"/>
                <a:cs typeface="Courier New" panose="02070309020205020404" pitchFamily="49" charset="0"/>
              </a:rPr>
              <a:t>sort </a:t>
            </a:r>
            <a:r>
              <a:rPr lang="en-US" altLang="en-US" sz="2000" dirty="0" err="1">
                <a:latin typeface="Courier New" panose="02070309020205020404" pitchFamily="49" charset="0"/>
                <a:cs typeface="Courier New" panose="02070309020205020404" pitchFamily="49" charset="0"/>
              </a:rPr>
              <a:t>lp_hpcinfo</a:t>
            </a:r>
            <a:r>
              <a:rPr lang="en-US" altLang="en-US" sz="20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-v ";E;" 20170601</a:t>
            </a:r>
          </a:p>
          <a:p>
            <a:pPr marL="609600" indent="-609600">
              <a:buFont typeface="Wingdings" pitchFamily="2" charset="2"/>
              <a:buAutoNum type="arabicPeriod" startAt="7"/>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"r3i0n11|r3i0n12"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 20170601 </a:t>
            </a:r>
          </a:p>
          <a:p>
            <a:r>
              <a:rPr lang="en-US" altLang="en-US" sz="2000" dirty="0">
                <a:latin typeface="+mj-lt"/>
                <a:cs typeface="Courier New" panose="02070309020205020404" pitchFamily="49" charset="0"/>
              </a:rPr>
              <a:t>         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 "r3i0n1[12]"</a:t>
            </a:r>
          </a:p>
          <a:p>
            <a:pPr marL="609600" indent="-609600">
              <a:buFont typeface="+mj-lt"/>
              <a:buAutoNum type="arabicPeriod" startAt="11"/>
            </a:pP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Exit_status</a:t>
            </a:r>
            <a:r>
              <a:rPr lang="en-US" altLang="en-US" sz="2000" dirty="0">
                <a:latin typeface="Courier New" panose="02070309020205020404" pitchFamily="49" charset="0"/>
                <a:cs typeface="Courier New" panose="02070309020205020404" pitchFamily="49" charset="0"/>
              </a:rPr>
              <a:t>=0" 20170601 |</a:t>
            </a:r>
            <a:r>
              <a:rPr lang="en-US" altLang="en-US" sz="2000" dirty="0" err="1">
                <a:latin typeface="Courier New" panose="02070309020205020404" pitchFamily="49" charset="0"/>
                <a:cs typeface="Courier New" panose="02070309020205020404" pitchFamily="49" charset="0"/>
              </a:rPr>
              <a:t>grep</a:t>
            </a:r>
            <a:r>
              <a:rPr lang="en-US" altLang="en-US" sz="2000" dirty="0">
                <a:latin typeface="Courier New" panose="02070309020205020404" pitchFamily="49" charset="0"/>
                <a:cs typeface="Courier New" panose="02070309020205020404" pitchFamily="49" charset="0"/>
              </a:rPr>
              <a:t> ";E;"</a:t>
            </a:r>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a:p>
            <a:pPr marL="609600" indent="-609600">
              <a:buFont typeface="Wingdings" pitchFamily="2" charset="2"/>
              <a:buAutoNum type="arabicPeriod" startAt="11"/>
            </a:pPr>
            <a:endParaRPr lang="en-US" altLang="en-US" sz="2000" dirty="0"/>
          </a:p>
        </p:txBody>
      </p:sp>
    </p:spTree>
    <p:extLst>
      <p:ext uri="{BB962C8B-B14F-4D97-AF65-F5344CB8AC3E}">
        <p14:creationId xmlns:p14="http://schemas.microsoft.com/office/powerpoint/2010/main" val="720538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430213" y="1497013"/>
            <a:ext cx="839787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sz="2400" dirty="0"/>
              <a:t>Text editing</a:t>
            </a:r>
          </a:p>
          <a:p>
            <a:pPr lvl="1"/>
            <a:r>
              <a:rPr lang="en-US" altLang="en-US" sz="2400" dirty="0"/>
              <a:t>Example:	</a:t>
            </a:r>
            <a:r>
              <a:rPr lang="en-US" altLang="en-US" sz="2400" dirty="0" err="1">
                <a:latin typeface="Courier" pitchFamily="49" charset="0"/>
              </a:rPr>
              <a:t>sed</a:t>
            </a:r>
            <a:r>
              <a:rPr lang="en-US" altLang="en-US" sz="2400" dirty="0">
                <a:latin typeface="Courier" pitchFamily="49" charset="0"/>
              </a:rPr>
              <a:t> 's/XYZ/xyz/g' filename</a:t>
            </a:r>
            <a:r>
              <a:rPr lang="en-US" altLang="en-US" sz="2400"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sz="2400" dirty="0"/>
              <a:t>Pattern scanning and processing</a:t>
            </a:r>
          </a:p>
          <a:p>
            <a:pPr lvl="1"/>
            <a:r>
              <a:rPr lang="en-US" altLang="en-US" sz="2400" dirty="0"/>
              <a:t>Example:	</a:t>
            </a:r>
            <a:r>
              <a:rPr lang="en-US" altLang="en-US" sz="2400" dirty="0" err="1">
                <a:latin typeface="Courier" pitchFamily="49" charset="0"/>
              </a:rPr>
              <a:t>awk</a:t>
            </a:r>
            <a:r>
              <a:rPr lang="en-US" altLang="en-US" sz="2400" dirty="0">
                <a:latin typeface="Courier" pitchFamily="49" charset="0"/>
              </a:rPr>
              <a:t> ‘{print $4, $7}’ filename</a:t>
            </a:r>
          </a:p>
        </p:txBody>
      </p:sp>
      <p:sp>
        <p:nvSpPr>
          <p:cNvPr id="3" name="Title 2"/>
          <p:cNvSpPr>
            <a:spLocks noGrp="1"/>
          </p:cNvSpPr>
          <p:nvPr>
            <p:ph type="title"/>
          </p:nvPr>
        </p:nvSpPr>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en-US" altLang="en-US"/>
              <a:t>The ‘sed’ Command/Language</a:t>
            </a:r>
          </a:p>
        </p:txBody>
      </p:sp>
      <p:sp>
        <p:nvSpPr>
          <p:cNvPr id="583683" name="Rectangle 3"/>
          <p:cNvSpPr>
            <a:spLocks noGrp="1" noChangeArrowheads="1"/>
          </p:cNvSpPr>
          <p:nvPr>
            <p:ph type="body" idx="1"/>
          </p:nvPr>
        </p:nvSpPr>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 b="56528"/>
          <a:stretch/>
        </p:blipFill>
        <p:spPr>
          <a:xfrm>
            <a:off x="544519" y="4014000"/>
            <a:ext cx="8010525" cy="2844000"/>
          </a:xfrm>
          <a:prstGeom prst="rect">
            <a:avLst/>
          </a:prstGeom>
        </p:spPr>
      </p:pic>
      <p:sp>
        <p:nvSpPr>
          <p:cNvPr id="4" name="TextBox 3"/>
          <p:cNvSpPr txBox="1"/>
          <p:nvPr/>
        </p:nvSpPr>
        <p:spPr>
          <a:xfrm>
            <a:off x="5508104" y="4909810"/>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4549782" y="5229200"/>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225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fontAlgn="auto" hangingPunct="1">
              <a:spcAft>
                <a:spcPts val="0"/>
              </a:spcAft>
              <a:defRPr/>
            </a:pPr>
            <a:r>
              <a:rPr lang="en-US"/>
              <a:t>How Does sed Work? </a:t>
            </a:r>
          </a:p>
        </p:txBody>
      </p:sp>
      <p:sp>
        <p:nvSpPr>
          <p:cNvPr id="12290" name="Rectangle 3"/>
          <p:cNvSpPr>
            <a:spLocks noGrp="1" noChangeArrowheads="1"/>
          </p:cNvSpPr>
          <p:nvPr>
            <p:ph sz="quarter" idx="1"/>
          </p:nvPr>
        </p:nvSpPr>
        <p:spPr>
          <a:xfrm>
            <a:off x="457200" y="1600200"/>
            <a:ext cx="8579296"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91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p:txBody>
          <a:bodyPr/>
          <a:lstStyle/>
          <a:p>
            <a:r>
              <a:rPr lang="en-US" altLang="en-US" sz="2000" dirty="0">
                <a:solidFill>
                  <a:srgbClr val="3366FF"/>
                </a:solidFill>
              </a:rPr>
              <a:t>Pattern space</a:t>
            </a:r>
            <a:r>
              <a:rPr lang="en-US" altLang="en-US" sz="2000" dirty="0"/>
              <a:t>: Workspace or temporary buffer where a single line of input is held while the editing commands are applied</a:t>
            </a:r>
          </a:p>
          <a:p>
            <a:r>
              <a:rPr lang="en-US" altLang="en-US" sz="2000" dirty="0">
                <a:solidFill>
                  <a:srgbClr val="3366FF"/>
                </a:solidFill>
              </a:rPr>
              <a:t>Hold space</a:t>
            </a:r>
            <a:r>
              <a:rPr lang="en-US" altLang="en-US" sz="2000" dirty="0"/>
              <a:t>: Secondary temporary buffer for temporary storage only</a:t>
            </a:r>
          </a:p>
          <a:p>
            <a:pPr>
              <a:buFontTx/>
              <a:buNone/>
            </a:pPr>
            <a:endParaRPr kumimoji="0" lang="en-US" altLang="en-US" sz="2000" dirty="0">
              <a:solidFill>
                <a:srgbClr val="3366FF"/>
              </a:solidFill>
            </a:endParaRPr>
          </a:p>
        </p:txBody>
      </p:sp>
      <p:sp>
        <p:nvSpPr>
          <p:cNvPr id="233485" name="Rectangle 13"/>
          <p:cNvSpPr>
            <a:spLocks noGrp="1" noChangeArrowheads="1"/>
          </p:cNvSpPr>
          <p:nvPr>
            <p:ph type="title"/>
          </p:nvPr>
        </p:nvSpPr>
        <p:spPr/>
        <p:txBody>
          <a:bodyPr/>
          <a:lstStyle/>
          <a:p>
            <a:r>
              <a:rPr lang="en-US" altLang="en-US"/>
              <a:t>Pattern and Hold spaces</a:t>
            </a:r>
          </a:p>
        </p:txBody>
      </p:sp>
      <p:grpSp>
        <p:nvGrpSpPr>
          <p:cNvPr id="13" name="Group 27"/>
          <p:cNvGrpSpPr>
            <a:grpSpLocks/>
          </p:cNvGrpSpPr>
          <p:nvPr/>
        </p:nvGrpSpPr>
        <p:grpSpPr bwMode="auto">
          <a:xfrm>
            <a:off x="971044" y="2420888"/>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spid="_x0000_s10495" name="Micrografx FlowCharter 7 Document" r:id="rId4" imgW="663120" imgH="2671920" progId="FlowCharter7.Document">
                    <p:embed/>
                  </p:oleObj>
                </mc:Choice>
                <mc:Fallback>
                  <p:oleObj name="Micrografx FlowCharter 7 Document" r:id="rId4" imgW="663120" imgH="2671920" progId="FlowCharter7.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39"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23"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62" y="1854"/>
              <a:ext cx="777"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en-US" altLang="en-US"/>
              <a:t>Address Specification</a:t>
            </a:r>
          </a:p>
        </p:txBody>
      </p:sp>
      <p:sp>
        <p:nvSpPr>
          <p:cNvPr id="617475" name="Rectangle 3"/>
          <p:cNvSpPr>
            <a:spLocks noGrp="1" noChangeArrowheads="1"/>
          </p:cNvSpPr>
          <p:nvPr>
            <p:ph type="body" idx="1"/>
          </p:nvPr>
        </p:nvSpPr>
        <p:spPr/>
        <p:txBody>
          <a:bodyPr/>
          <a:lstStyle/>
          <a:p>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148064" y="299695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lstStyle/>
          <a:p>
            <a:pPr>
              <a:lnSpc>
                <a:spcPct val="90000"/>
              </a:lnSpc>
            </a:pPr>
            <a:r>
              <a:rPr lang="en-US" altLang="en-US" sz="2800"/>
              <a:t>a\</a:t>
            </a:r>
          </a:p>
          <a:p>
            <a:pPr lvl="1">
              <a:lnSpc>
                <a:spcPct val="90000"/>
              </a:lnSpc>
            </a:pPr>
            <a:r>
              <a:rPr lang="en-US" altLang="en-US" sz="2400"/>
              <a:t>Append text</a:t>
            </a:r>
          </a:p>
          <a:p>
            <a:pPr>
              <a:lnSpc>
                <a:spcPct val="90000"/>
              </a:lnSpc>
            </a:pPr>
            <a:r>
              <a:rPr lang="en-US" altLang="en-US" sz="2800"/>
              <a:t>c\</a:t>
            </a:r>
          </a:p>
          <a:p>
            <a:pPr lvl="1">
              <a:lnSpc>
                <a:spcPct val="90000"/>
              </a:lnSpc>
            </a:pPr>
            <a:r>
              <a:rPr lang="en-US" altLang="en-US" sz="2400"/>
              <a:t>Replace text</a:t>
            </a:r>
          </a:p>
          <a:p>
            <a:pPr>
              <a:lnSpc>
                <a:spcPct val="90000"/>
              </a:lnSpc>
            </a:pPr>
            <a:r>
              <a:rPr lang="en-US" altLang="en-US" sz="2800"/>
              <a:t>i\</a:t>
            </a:r>
          </a:p>
          <a:p>
            <a:pPr lvl="1">
              <a:lnSpc>
                <a:spcPct val="90000"/>
              </a:lnSpc>
            </a:pPr>
            <a:r>
              <a:rPr lang="en-US" altLang="en-US" sz="2400"/>
              <a:t>Insert text before</a:t>
            </a:r>
          </a:p>
          <a:p>
            <a:pPr>
              <a:lnSpc>
                <a:spcPct val="90000"/>
              </a:lnSpc>
            </a:pPr>
            <a:r>
              <a:rPr lang="en-US" altLang="en-US" sz="2800"/>
              <a:t>d</a:t>
            </a:r>
          </a:p>
          <a:p>
            <a:pPr lvl="1">
              <a:lnSpc>
                <a:spcPct val="90000"/>
              </a:lnSpc>
            </a:pPr>
            <a:r>
              <a:rPr lang="en-US" altLang="en-US" sz="2400"/>
              <a:t>Delete lines</a:t>
            </a:r>
          </a:p>
          <a:p>
            <a:pPr>
              <a:lnSpc>
                <a:spcPct val="90000"/>
              </a:lnSpc>
            </a:pPr>
            <a:r>
              <a:rPr lang="en-US" altLang="en-US" sz="2800"/>
              <a:t>s</a:t>
            </a:r>
          </a:p>
          <a:p>
            <a:pPr lvl="1">
              <a:lnSpc>
                <a:spcPct val="90000"/>
              </a:lnSpc>
            </a:pPr>
            <a:r>
              <a:rPr lang="en-US" altLang="en-US" sz="2400"/>
              <a:t>Make substitutions</a:t>
            </a:r>
          </a:p>
        </p:txBody>
      </p:sp>
    </p:spTree>
    <p:extLst>
      <p:ext uri="{BB962C8B-B14F-4D97-AF65-F5344CB8AC3E}">
        <p14:creationId xmlns:p14="http://schemas.microsoft.com/office/powerpoint/2010/main" val="403097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FontTx/>
              <a:buNone/>
            </a:pPr>
            <a:r>
              <a:rPr kumimoji="0" lang="en-US" altLang="en-US" sz="2000" b="1" dirty="0"/>
              <a:t>	</a:t>
            </a:r>
            <a:r>
              <a:rPr kumimoji="0" lang="en-US" altLang="en-US" sz="2000" b="1" dirty="0">
                <a:solidFill>
                  <a:srgbClr val="3366FF"/>
                </a:solidFill>
              </a:rPr>
              <a:t>	p</a:t>
            </a:r>
            <a:r>
              <a:rPr kumimoji="0" lang="en-US" altLang="en-US" sz="2000" dirty="0">
                <a:solidFill>
                  <a:srgbClr val="3366FF"/>
                </a:solidFill>
              </a:rPr>
              <a:t> - print</a:t>
            </a:r>
          </a:p>
          <a:p>
            <a:pPr marL="122238" indent="-112713">
              <a:buFontTx/>
              <a:buNone/>
            </a:pPr>
            <a:r>
              <a:rPr kumimoji="0" lang="en-US" altLang="en-US" sz="2000" dirty="0">
                <a:solidFill>
                  <a:srgbClr val="3366FF"/>
                </a:solidFill>
              </a:rPr>
              <a:t>		</a:t>
            </a:r>
            <a:r>
              <a:rPr kumimoji="0" lang="en-US" altLang="en-US" sz="2000" b="1" dirty="0">
                <a:solidFill>
                  <a:srgbClr val="3366FF"/>
                </a:solidFill>
              </a:rPr>
              <a:t>r</a:t>
            </a:r>
            <a:r>
              <a:rPr kumimoji="0" lang="en-US" altLang="en-US" sz="2000" dirty="0">
                <a:solidFill>
                  <a:srgbClr val="3366FF"/>
                </a:solidFill>
              </a:rPr>
              <a:t>  - read</a:t>
            </a:r>
          </a:p>
          <a:p>
            <a:pPr marL="122238" indent="-112713">
              <a:buFontTx/>
              <a:buNone/>
            </a:pPr>
            <a:r>
              <a:rPr kumimoji="0" lang="en-US" altLang="en-US" sz="2000" dirty="0">
                <a:solidFill>
                  <a:srgbClr val="3366FF"/>
                </a:solidFill>
              </a:rPr>
              <a:t>		</a:t>
            </a:r>
            <a:r>
              <a:rPr kumimoji="0" lang="en-US" altLang="en-US" sz="2000" b="1" dirty="0">
                <a:solidFill>
                  <a:srgbClr val="3366FF"/>
                </a:solidFill>
              </a:rPr>
              <a:t>w</a:t>
            </a:r>
            <a:r>
              <a:rPr kumimoji="0" lang="en-US" altLang="en-US" sz="2000" dirty="0">
                <a:solidFill>
                  <a:srgbClr val="3366FF"/>
                </a:solidFill>
              </a:rPr>
              <a:t> - write</a:t>
            </a:r>
          </a:p>
          <a:p>
            <a:pPr marL="122238" indent="-112713">
              <a:buFontTx/>
              <a:buNone/>
            </a:pPr>
            <a:r>
              <a:rPr kumimoji="0" lang="en-US" altLang="en-US" sz="2000" dirty="0">
                <a:solidFill>
                  <a:srgbClr val="3366FF"/>
                </a:solidFill>
              </a:rPr>
              <a:t>		</a:t>
            </a:r>
            <a:r>
              <a:rPr kumimoji="0" lang="en-US" altLang="en-US" sz="2000" b="1" dirty="0">
                <a:solidFill>
                  <a:srgbClr val="3366FF"/>
                </a:solidFill>
              </a:rPr>
              <a:t>y</a:t>
            </a:r>
            <a:r>
              <a:rPr kumimoji="0" lang="en-US" altLang="en-US" sz="2000" dirty="0">
                <a:solidFill>
                  <a:srgbClr val="3366FF"/>
                </a:solidFill>
              </a:rPr>
              <a:t>  - transform</a:t>
            </a:r>
          </a:p>
          <a:p>
            <a:pPr marL="122238" indent="-112713">
              <a:buFontTx/>
              <a:buNone/>
            </a:pPr>
            <a:r>
              <a:rPr kumimoji="0" lang="en-US" altLang="en-US" sz="2000" dirty="0">
                <a:solidFill>
                  <a:srgbClr val="3366FF"/>
                </a:solidFill>
              </a:rPr>
              <a:t>		= - display line number</a:t>
            </a:r>
          </a:p>
          <a:p>
            <a:pPr marL="122238" indent="-112713">
              <a:buFontTx/>
              <a:buNone/>
            </a:pPr>
            <a:r>
              <a:rPr kumimoji="0" lang="en-US" altLang="en-US" sz="2000" dirty="0">
                <a:solidFill>
                  <a:srgbClr val="3366FF"/>
                </a:solidFill>
              </a:rPr>
              <a:t>		N - append the next line to the current one</a:t>
            </a:r>
          </a:p>
          <a:p>
            <a:pPr marL="122238" indent="-112713">
              <a:buFontTx/>
              <a:buNone/>
            </a:pPr>
            <a:r>
              <a:rPr kumimoji="0" lang="en-US" altLang="en-US" sz="2000" dirty="0">
                <a:solidFill>
                  <a:srgbClr val="3366FF"/>
                </a:solidFill>
              </a:rPr>
              <a:t>		</a:t>
            </a:r>
            <a:r>
              <a:rPr kumimoji="0" lang="en-US" altLang="en-US" sz="2000" b="1" dirty="0">
                <a:solidFill>
                  <a:srgbClr val="3366FF"/>
                </a:solidFill>
              </a:rPr>
              <a:t>q</a:t>
            </a:r>
            <a:r>
              <a:rPr kumimoji="0" lang="en-US" altLang="en-US" sz="2000" dirty="0">
                <a:solidFill>
                  <a:srgbClr val="3366FF"/>
                </a:solidFill>
              </a:rPr>
              <a:t> - quit</a:t>
            </a:r>
          </a:p>
        </p:txBody>
      </p:sp>
      <p:sp>
        <p:nvSpPr>
          <p:cNvPr id="221197" name="Rectangle 13"/>
          <p:cNvSpPr>
            <a:spLocks noGrp="1" noChangeArrowheads="1"/>
          </p:cNvSpPr>
          <p:nvPr>
            <p:ph type="title"/>
          </p:nvPr>
        </p:nvSpPr>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en-US" altLang="en-US"/>
              <a:t>Examples</a:t>
            </a:r>
          </a:p>
        </p:txBody>
      </p:sp>
      <p:pic>
        <p:nvPicPr>
          <p:cNvPr id="2" name="Picture 1"/>
          <p:cNvPicPr>
            <a:picLocks noChangeAspect="1"/>
          </p:cNvPicPr>
          <p:nvPr/>
        </p:nvPicPr>
        <p:blipFill>
          <a:blip r:embed="rId2"/>
          <a:stretch>
            <a:fillRect/>
          </a:stretch>
        </p:blipFill>
        <p:spPr>
          <a:xfrm>
            <a:off x="540000" y="1196752"/>
            <a:ext cx="8010525" cy="5019675"/>
          </a:xfrm>
          <a:prstGeom prst="rect">
            <a:avLst/>
          </a:prstGeom>
        </p:spPr>
      </p:pic>
      <p:sp>
        <p:nvSpPr>
          <p:cNvPr id="4" name="TextBox 3"/>
          <p:cNvSpPr txBox="1"/>
          <p:nvPr/>
        </p:nvSpPr>
        <p:spPr>
          <a:xfrm>
            <a:off x="5724128" y="2060848"/>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5" name="Straight Arrow Connector 4"/>
          <p:cNvCxnSpPr/>
          <p:nvPr/>
        </p:nvCxnSpPr>
        <p:spPr>
          <a:xfrm flipH="1">
            <a:off x="4765806" y="2380238"/>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26398" y="3386609"/>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568076" y="3705999"/>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altLang="en-US"/>
              <a:t>More Examples</a:t>
            </a:r>
          </a:p>
        </p:txBody>
      </p:sp>
      <p:pic>
        <p:nvPicPr>
          <p:cNvPr id="2" name="Picture 1"/>
          <p:cNvPicPr>
            <a:picLocks noChangeAspect="1"/>
          </p:cNvPicPr>
          <p:nvPr/>
        </p:nvPicPr>
        <p:blipFill>
          <a:blip r:embed="rId2"/>
          <a:stretch>
            <a:fillRect/>
          </a:stretch>
        </p:blipFill>
        <p:spPr>
          <a:xfrm>
            <a:off x="540000" y="1196752"/>
            <a:ext cx="6991350" cy="5019675"/>
          </a:xfrm>
          <a:prstGeom prst="rect">
            <a:avLst/>
          </a:prstGeom>
        </p:spPr>
      </p:pic>
      <p:sp>
        <p:nvSpPr>
          <p:cNvPr id="4" name="TextBox 3"/>
          <p:cNvSpPr txBox="1"/>
          <p:nvPr/>
        </p:nvSpPr>
        <p:spPr>
          <a:xfrm>
            <a:off x="5292080" y="2060848"/>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4837814"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8104"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549782"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434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en-US"/>
              <a:t>When Would You Want To Use sed?</a:t>
            </a:r>
          </a:p>
        </p:txBody>
      </p:sp>
      <p:sp>
        <p:nvSpPr>
          <p:cNvPr id="620547" name="Rectangle 3"/>
          <p:cNvSpPr>
            <a:spLocks noGrp="1" noChangeArrowheads="1"/>
          </p:cNvSpPr>
          <p:nvPr>
            <p:ph type="body" idx="1"/>
          </p:nvPr>
        </p:nvSpPr>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altLang="en-US"/>
              <a:t>Example</a:t>
            </a:r>
          </a:p>
        </p:txBody>
      </p:sp>
      <p:pic>
        <p:nvPicPr>
          <p:cNvPr id="2" name="Picture 1"/>
          <p:cNvPicPr>
            <a:picLocks noChangeAspect="1"/>
          </p:cNvPicPr>
          <p:nvPr/>
        </p:nvPicPr>
        <p:blipFill>
          <a:blip r:embed="rId2"/>
          <a:stretch>
            <a:fillRect/>
          </a:stretch>
        </p:blipFill>
        <p:spPr>
          <a:xfrm>
            <a:off x="552638" y="1123052"/>
            <a:ext cx="8010525" cy="5019675"/>
          </a:xfrm>
          <a:prstGeom prst="rect">
            <a:avLst/>
          </a:prstGeom>
        </p:spPr>
      </p:pic>
      <p:sp>
        <p:nvSpPr>
          <p:cNvPr id="4" name="TextBox 3"/>
          <p:cNvSpPr txBox="1"/>
          <p:nvPr/>
        </p:nvSpPr>
        <p:spPr>
          <a:xfrm>
            <a:off x="5220072" y="3284984"/>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4765806" y="360437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80306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0</TotalTime>
  <Words>13490</Words>
  <Application>Microsoft Office PowerPoint</Application>
  <PresentationFormat>On-screen Show (4:3)</PresentationFormat>
  <Paragraphs>1994</Paragraphs>
  <Slides>221</Slides>
  <Notes>66</Notes>
  <HiddenSlides>33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35" baseType="lpstr">
      <vt:lpstr>Arial</vt:lpstr>
      <vt:lpstr>Arial Unicode MS</vt:lpstr>
      <vt:lpstr>Bitstream Vera Serif</vt:lpstr>
      <vt:lpstr>Calibri</vt:lpstr>
      <vt:lpstr>Courier</vt:lpstr>
      <vt:lpstr>Courier New</vt:lpstr>
      <vt:lpstr>Lucida Console</vt:lpstr>
      <vt:lpstr>StarSymbol</vt:lpstr>
      <vt:lpstr>Times</vt:lpstr>
      <vt:lpstr>Times New Roman</vt:lpstr>
      <vt:lpstr>Wingdings</vt:lpstr>
      <vt:lpstr>Wingdings 2</vt:lpstr>
      <vt:lpstr>Corporate-KU Leuven-Liggend-Achtergrond Wit</vt:lpstr>
      <vt:lpstr>Micrografx FlowCharter 7 Document</vt:lpstr>
      <vt:lpstr>Linux tools</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Redirecting: here docs and here strings</vt:lpstr>
      <vt:lpstr>Pipes</vt:lpstr>
      <vt:lpstr>Pipes</vt:lpstr>
      <vt:lpstr>Wc flags</vt:lpstr>
      <vt:lpstr>Wc example</vt:lpstr>
      <vt:lpstr>Wc example</vt:lpstr>
      <vt:lpstr>Printing/output</vt:lpstr>
      <vt:lpstr>Printing/output</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Cut flags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 </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 </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Gnuplot - multiple graphs - y1 and y2 axis</vt:lpstr>
      <vt:lpstr>Gnuplot - animations</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 </vt:lpstr>
      <vt:lpstr>PowerPoint Presentation</vt:lpstr>
      <vt:lpstr>PowerPoint Presentation</vt:lpstr>
      <vt:lpstr>Questions</vt:lpstr>
      <vt:lpstr>VSC training </vt:lpstr>
      <vt:lpstr>Wait a minute…</vt:lpstr>
      <vt:lpstr>Replacement Patterns</vt:lpstr>
      <vt:lpstr>Replacement Pattern Examples</vt:lpstr>
      <vt:lpstr>Example</vt:lpstr>
      <vt:lpstr>Another Example</vt:lpstr>
      <vt:lpstr>A simple example</vt:lpstr>
      <vt:lpstr>Advanced awk features (cont..)</vt:lpstr>
      <vt:lpstr>PowerPoint Presentation</vt:lpstr>
      <vt:lpstr>Example: explicit match</vt:lpstr>
      <vt:lpstr>Examples: matching with REs</vt:lpstr>
      <vt:lpstr>print Example</vt:lpstr>
      <vt:lpstr>awk Example: list of products</vt:lpstr>
      <vt:lpstr>awk Example: output</vt:lpstr>
      <vt:lpstr>awk Example: complete</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655</cp:revision>
  <dcterms:created xsi:type="dcterms:W3CDTF">2012-07-10T07:57:57Z</dcterms:created>
  <dcterms:modified xsi:type="dcterms:W3CDTF">2022-12-02T19:40:08Z</dcterms:modified>
</cp:coreProperties>
</file>